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2" r:id="rId1"/>
  </p:sldMasterIdLst>
  <p:sldIdLst>
    <p:sldId id="256" r:id="rId2"/>
    <p:sldId id="279" r:id="rId3"/>
    <p:sldId id="257" r:id="rId4"/>
    <p:sldId id="281" r:id="rId5"/>
    <p:sldId id="271" r:id="rId6"/>
    <p:sldId id="270" r:id="rId7"/>
    <p:sldId id="259" r:id="rId8"/>
    <p:sldId id="260" r:id="rId9"/>
    <p:sldId id="261" r:id="rId10"/>
    <p:sldId id="268" r:id="rId11"/>
    <p:sldId id="277" r:id="rId12"/>
    <p:sldId id="262" r:id="rId13"/>
    <p:sldId id="278" r:id="rId14"/>
    <p:sldId id="269" r:id="rId15"/>
    <p:sldId id="280" r:id="rId16"/>
    <p:sldId id="264" r:id="rId17"/>
    <p:sldId id="275" r:id="rId18"/>
    <p:sldId id="265" r:id="rId19"/>
    <p:sldId id="274" r:id="rId20"/>
    <p:sldId id="273"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63"/>
    <p:restoredTop sz="94727"/>
  </p:normalViewPr>
  <p:slideViewPr>
    <p:cSldViewPr snapToGrid="0" snapToObjects="1">
      <p:cViewPr varScale="1">
        <p:scale>
          <a:sx n="105" d="100"/>
          <a:sy n="105"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4A3842-6D13-4A81-BDA3-4206D7E792EF}" type="doc">
      <dgm:prSet loTypeId="urn:microsoft.com/office/officeart/2005/8/layout/vList2" loCatId="list" qsTypeId="urn:microsoft.com/office/officeart/2005/8/quickstyle/simple4" qsCatId="simple" csTypeId="urn:microsoft.com/office/officeart/2005/8/colors/accent1_4" csCatId="accent1"/>
      <dgm:spPr/>
      <dgm:t>
        <a:bodyPr/>
        <a:lstStyle/>
        <a:p>
          <a:endParaRPr lang="en-US"/>
        </a:p>
      </dgm:t>
    </dgm:pt>
    <dgm:pt modelId="{A97DE06C-FE1D-41EC-9999-86962A0E4273}">
      <dgm:prSet/>
      <dgm:spPr/>
      <dgm:t>
        <a:bodyPr/>
        <a:lstStyle/>
        <a:p>
          <a:r>
            <a:rPr lang="fr-FR" dirty="0">
              <a:solidFill>
                <a:schemeClr val="tx1">
                  <a:lumMod val="95000"/>
                  <a:lumOff val="5000"/>
                </a:schemeClr>
              </a:solidFill>
              <a:latin typeface="Century Gothic" panose="020B0502020202020204" pitchFamily="34" charset="0"/>
            </a:rPr>
            <a:t>Déchiffrement des mots</a:t>
          </a:r>
          <a:endParaRPr lang="en-US" dirty="0">
            <a:solidFill>
              <a:schemeClr val="tx1">
                <a:lumMod val="95000"/>
                <a:lumOff val="5000"/>
              </a:schemeClr>
            </a:solidFill>
            <a:latin typeface="Century Gothic" panose="020B0502020202020204" pitchFamily="34" charset="0"/>
          </a:endParaRPr>
        </a:p>
      </dgm:t>
    </dgm:pt>
    <dgm:pt modelId="{A0EF3AFF-A04A-442F-AD38-E52CC83F2869}" type="parTrans" cxnId="{0BBDBD7C-F383-4F61-9899-675A121A792F}">
      <dgm:prSet/>
      <dgm:spPr/>
      <dgm:t>
        <a:bodyPr/>
        <a:lstStyle/>
        <a:p>
          <a:endParaRPr lang="en-US"/>
        </a:p>
      </dgm:t>
    </dgm:pt>
    <dgm:pt modelId="{C77A2B8F-5386-4A7D-8EA6-B47B7303A16B}" type="sibTrans" cxnId="{0BBDBD7C-F383-4F61-9899-675A121A792F}">
      <dgm:prSet/>
      <dgm:spPr/>
      <dgm:t>
        <a:bodyPr/>
        <a:lstStyle/>
        <a:p>
          <a:endParaRPr lang="en-US"/>
        </a:p>
      </dgm:t>
    </dgm:pt>
    <dgm:pt modelId="{7BBFE6F1-0FDB-455D-8AA1-FE8A98DAF350}">
      <dgm:prSet/>
      <dgm:spPr/>
      <dgm:t>
        <a:bodyPr/>
        <a:lstStyle/>
        <a:p>
          <a:r>
            <a:rPr lang="fr-FR" dirty="0">
              <a:solidFill>
                <a:schemeClr val="tx1">
                  <a:lumMod val="95000"/>
                  <a:lumOff val="5000"/>
                </a:schemeClr>
              </a:solidFill>
              <a:latin typeface="Century Gothic" panose="020B0502020202020204" pitchFamily="34" charset="0"/>
            </a:rPr>
            <a:t>Traduction des lettres en mots</a:t>
          </a:r>
          <a:endParaRPr lang="en-US" dirty="0">
            <a:solidFill>
              <a:schemeClr val="tx1">
                <a:lumMod val="95000"/>
                <a:lumOff val="5000"/>
              </a:schemeClr>
            </a:solidFill>
            <a:latin typeface="Century Gothic" panose="020B0502020202020204" pitchFamily="34" charset="0"/>
          </a:endParaRPr>
        </a:p>
      </dgm:t>
    </dgm:pt>
    <dgm:pt modelId="{6439AACB-DD2B-4E47-A738-BE8D9E93C9E3}" type="parTrans" cxnId="{69ABA173-567D-4A54-B151-740290F39E97}">
      <dgm:prSet/>
      <dgm:spPr/>
      <dgm:t>
        <a:bodyPr/>
        <a:lstStyle/>
        <a:p>
          <a:endParaRPr lang="en-US"/>
        </a:p>
      </dgm:t>
    </dgm:pt>
    <dgm:pt modelId="{2CBC7BE7-E690-4685-ADCD-04BB1FBE10CE}" type="sibTrans" cxnId="{69ABA173-567D-4A54-B151-740290F39E97}">
      <dgm:prSet/>
      <dgm:spPr/>
      <dgm:t>
        <a:bodyPr/>
        <a:lstStyle/>
        <a:p>
          <a:endParaRPr lang="en-US"/>
        </a:p>
      </dgm:t>
    </dgm:pt>
    <dgm:pt modelId="{F92B2BBD-53A7-40D8-B4ED-8E98D80D3978}">
      <dgm:prSet/>
      <dgm:spPr/>
      <dgm:t>
        <a:bodyPr/>
        <a:lstStyle/>
        <a:p>
          <a:r>
            <a:rPr lang="fr-FR" dirty="0">
              <a:solidFill>
                <a:schemeClr val="tx1">
                  <a:lumMod val="95000"/>
                  <a:lumOff val="5000"/>
                </a:schemeClr>
              </a:solidFill>
              <a:latin typeface="Century Gothic" panose="020B0502020202020204" pitchFamily="34" charset="0"/>
            </a:rPr>
            <a:t>Écoute mentale de la petite musique des mots</a:t>
          </a:r>
          <a:endParaRPr lang="en-US" dirty="0">
            <a:solidFill>
              <a:schemeClr val="tx1">
                <a:lumMod val="95000"/>
                <a:lumOff val="5000"/>
              </a:schemeClr>
            </a:solidFill>
            <a:latin typeface="Century Gothic" panose="020B0502020202020204" pitchFamily="34" charset="0"/>
          </a:endParaRPr>
        </a:p>
      </dgm:t>
    </dgm:pt>
    <dgm:pt modelId="{FDEACDE9-7D8E-4631-A035-8352E7623639}" type="parTrans" cxnId="{7A9AF8AA-B79E-4E51-BCF3-3BBE1F2ED93D}">
      <dgm:prSet/>
      <dgm:spPr/>
      <dgm:t>
        <a:bodyPr/>
        <a:lstStyle/>
        <a:p>
          <a:endParaRPr lang="en-US"/>
        </a:p>
      </dgm:t>
    </dgm:pt>
    <dgm:pt modelId="{FCB2F2BC-1535-4E0C-A9B1-B5056E5E9D68}" type="sibTrans" cxnId="{7A9AF8AA-B79E-4E51-BCF3-3BBE1F2ED93D}">
      <dgm:prSet/>
      <dgm:spPr/>
      <dgm:t>
        <a:bodyPr/>
        <a:lstStyle/>
        <a:p>
          <a:endParaRPr lang="en-US"/>
        </a:p>
      </dgm:t>
    </dgm:pt>
    <dgm:pt modelId="{B6E3B4AA-1D6B-4010-A531-4160FA6106AD}">
      <dgm:prSet/>
      <dgm:spPr/>
      <dgm:t>
        <a:bodyPr/>
        <a:lstStyle/>
        <a:p>
          <a:r>
            <a:rPr lang="fr-FR" dirty="0">
              <a:solidFill>
                <a:schemeClr val="tx1">
                  <a:lumMod val="95000"/>
                  <a:lumOff val="5000"/>
                </a:schemeClr>
              </a:solidFill>
              <a:latin typeface="Century Gothic" panose="020B0502020202020204" pitchFamily="34" charset="0"/>
            </a:rPr>
            <a:t>Attribution de sens à ce discours intérieur</a:t>
          </a:r>
          <a:endParaRPr lang="en-US" dirty="0">
            <a:solidFill>
              <a:schemeClr val="tx1">
                <a:lumMod val="95000"/>
                <a:lumOff val="5000"/>
              </a:schemeClr>
            </a:solidFill>
            <a:latin typeface="Century Gothic" panose="020B0502020202020204" pitchFamily="34" charset="0"/>
          </a:endParaRPr>
        </a:p>
      </dgm:t>
    </dgm:pt>
    <dgm:pt modelId="{84FAD16F-F7C5-434F-86E9-3AF14D85C479}" type="parTrans" cxnId="{308FF64C-2103-4A3C-B740-4EDC10A92637}">
      <dgm:prSet/>
      <dgm:spPr/>
      <dgm:t>
        <a:bodyPr/>
        <a:lstStyle/>
        <a:p>
          <a:endParaRPr lang="en-US"/>
        </a:p>
      </dgm:t>
    </dgm:pt>
    <dgm:pt modelId="{0E4B62A6-2CE8-49BA-BA34-3533A9386C3F}" type="sibTrans" cxnId="{308FF64C-2103-4A3C-B740-4EDC10A92637}">
      <dgm:prSet/>
      <dgm:spPr/>
      <dgm:t>
        <a:bodyPr/>
        <a:lstStyle/>
        <a:p>
          <a:endParaRPr lang="en-US"/>
        </a:p>
      </dgm:t>
    </dgm:pt>
    <dgm:pt modelId="{6B411EA6-3DD7-4CC6-B046-560A7B530CC7}">
      <dgm:prSet/>
      <dgm:spPr/>
      <dgm:t>
        <a:bodyPr/>
        <a:lstStyle/>
        <a:p>
          <a:r>
            <a:rPr lang="fr-FR" dirty="0">
              <a:solidFill>
                <a:schemeClr val="tx1">
                  <a:lumMod val="95000"/>
                  <a:lumOff val="5000"/>
                </a:schemeClr>
              </a:solidFill>
              <a:latin typeface="Century Gothic" panose="020B0502020202020204" pitchFamily="34" charset="0"/>
            </a:rPr>
            <a:t>Constitution d’images mentales</a:t>
          </a:r>
          <a:endParaRPr lang="en-US" dirty="0">
            <a:solidFill>
              <a:schemeClr val="tx1">
                <a:lumMod val="95000"/>
                <a:lumOff val="5000"/>
              </a:schemeClr>
            </a:solidFill>
            <a:latin typeface="Century Gothic" panose="020B0502020202020204" pitchFamily="34" charset="0"/>
          </a:endParaRPr>
        </a:p>
      </dgm:t>
    </dgm:pt>
    <dgm:pt modelId="{769BCEC4-F1ED-47B4-AA1F-7A3CE5A39BCB}" type="parTrans" cxnId="{7DF2FF91-1EBD-43DA-A589-CAAD87A834DB}">
      <dgm:prSet/>
      <dgm:spPr/>
      <dgm:t>
        <a:bodyPr/>
        <a:lstStyle/>
        <a:p>
          <a:endParaRPr lang="en-US"/>
        </a:p>
      </dgm:t>
    </dgm:pt>
    <dgm:pt modelId="{9631F968-E318-427C-AE02-66BC703B562B}" type="sibTrans" cxnId="{7DF2FF91-1EBD-43DA-A589-CAAD87A834DB}">
      <dgm:prSet/>
      <dgm:spPr/>
      <dgm:t>
        <a:bodyPr/>
        <a:lstStyle/>
        <a:p>
          <a:endParaRPr lang="en-US"/>
        </a:p>
      </dgm:t>
    </dgm:pt>
    <dgm:pt modelId="{2D812633-A8CE-B443-8BC5-64C3671149FD}" type="pres">
      <dgm:prSet presAssocID="{2F4A3842-6D13-4A81-BDA3-4206D7E792EF}" presName="linear" presStyleCnt="0">
        <dgm:presLayoutVars>
          <dgm:animLvl val="lvl"/>
          <dgm:resizeHandles val="exact"/>
        </dgm:presLayoutVars>
      </dgm:prSet>
      <dgm:spPr/>
    </dgm:pt>
    <dgm:pt modelId="{C77EA7F3-A260-8D44-B4F4-8D9668D64973}" type="pres">
      <dgm:prSet presAssocID="{A97DE06C-FE1D-41EC-9999-86962A0E4273}" presName="parentText" presStyleLbl="node1" presStyleIdx="0" presStyleCnt="5">
        <dgm:presLayoutVars>
          <dgm:chMax val="0"/>
          <dgm:bulletEnabled val="1"/>
        </dgm:presLayoutVars>
      </dgm:prSet>
      <dgm:spPr/>
    </dgm:pt>
    <dgm:pt modelId="{25352A63-87EB-CD42-9D22-D191C24DCEB3}" type="pres">
      <dgm:prSet presAssocID="{C77A2B8F-5386-4A7D-8EA6-B47B7303A16B}" presName="spacer" presStyleCnt="0"/>
      <dgm:spPr/>
    </dgm:pt>
    <dgm:pt modelId="{07CDDA87-4E36-F241-A49D-16FA584CC5C1}" type="pres">
      <dgm:prSet presAssocID="{7BBFE6F1-0FDB-455D-8AA1-FE8A98DAF350}" presName="parentText" presStyleLbl="node1" presStyleIdx="1" presStyleCnt="5">
        <dgm:presLayoutVars>
          <dgm:chMax val="0"/>
          <dgm:bulletEnabled val="1"/>
        </dgm:presLayoutVars>
      </dgm:prSet>
      <dgm:spPr/>
    </dgm:pt>
    <dgm:pt modelId="{DDDC7686-3945-F247-B238-1BE699F9FF0E}" type="pres">
      <dgm:prSet presAssocID="{2CBC7BE7-E690-4685-ADCD-04BB1FBE10CE}" presName="spacer" presStyleCnt="0"/>
      <dgm:spPr/>
    </dgm:pt>
    <dgm:pt modelId="{987E9D3D-E0F1-6844-8AE2-777F0B74223D}" type="pres">
      <dgm:prSet presAssocID="{F92B2BBD-53A7-40D8-B4ED-8E98D80D3978}" presName="parentText" presStyleLbl="node1" presStyleIdx="2" presStyleCnt="5">
        <dgm:presLayoutVars>
          <dgm:chMax val="0"/>
          <dgm:bulletEnabled val="1"/>
        </dgm:presLayoutVars>
      </dgm:prSet>
      <dgm:spPr/>
    </dgm:pt>
    <dgm:pt modelId="{F6B44EC0-0CD1-E841-A578-8B8775E086E8}" type="pres">
      <dgm:prSet presAssocID="{FCB2F2BC-1535-4E0C-A9B1-B5056E5E9D68}" presName="spacer" presStyleCnt="0"/>
      <dgm:spPr/>
    </dgm:pt>
    <dgm:pt modelId="{85C8A4F3-2A5E-BE49-A600-3C1ECAF8FD1A}" type="pres">
      <dgm:prSet presAssocID="{B6E3B4AA-1D6B-4010-A531-4160FA6106AD}" presName="parentText" presStyleLbl="node1" presStyleIdx="3" presStyleCnt="5">
        <dgm:presLayoutVars>
          <dgm:chMax val="0"/>
          <dgm:bulletEnabled val="1"/>
        </dgm:presLayoutVars>
      </dgm:prSet>
      <dgm:spPr/>
    </dgm:pt>
    <dgm:pt modelId="{8A637E15-E959-5B4B-8EFA-C8C644F3477C}" type="pres">
      <dgm:prSet presAssocID="{0E4B62A6-2CE8-49BA-BA34-3533A9386C3F}" presName="spacer" presStyleCnt="0"/>
      <dgm:spPr/>
    </dgm:pt>
    <dgm:pt modelId="{6A9FFF6E-F388-394D-BC4E-7C21EA715790}" type="pres">
      <dgm:prSet presAssocID="{6B411EA6-3DD7-4CC6-B046-560A7B530CC7}" presName="parentText" presStyleLbl="node1" presStyleIdx="4" presStyleCnt="5" custLinFactNeighborX="-354" custLinFactNeighborY="37484">
        <dgm:presLayoutVars>
          <dgm:chMax val="0"/>
          <dgm:bulletEnabled val="1"/>
        </dgm:presLayoutVars>
      </dgm:prSet>
      <dgm:spPr/>
    </dgm:pt>
  </dgm:ptLst>
  <dgm:cxnLst>
    <dgm:cxn modelId="{FE1FE621-8D3A-8E4B-8E57-4241432689CD}" type="presOf" srcId="{7BBFE6F1-0FDB-455D-8AA1-FE8A98DAF350}" destId="{07CDDA87-4E36-F241-A49D-16FA584CC5C1}" srcOrd="0" destOrd="0" presId="urn:microsoft.com/office/officeart/2005/8/layout/vList2"/>
    <dgm:cxn modelId="{E4281E22-8462-E247-8246-48CD10AE1C5F}" type="presOf" srcId="{A97DE06C-FE1D-41EC-9999-86962A0E4273}" destId="{C77EA7F3-A260-8D44-B4F4-8D9668D64973}" srcOrd="0" destOrd="0" presId="urn:microsoft.com/office/officeart/2005/8/layout/vList2"/>
    <dgm:cxn modelId="{308FF64C-2103-4A3C-B740-4EDC10A92637}" srcId="{2F4A3842-6D13-4A81-BDA3-4206D7E792EF}" destId="{B6E3B4AA-1D6B-4010-A531-4160FA6106AD}" srcOrd="3" destOrd="0" parTransId="{84FAD16F-F7C5-434F-86E9-3AF14D85C479}" sibTransId="{0E4B62A6-2CE8-49BA-BA34-3533A9386C3F}"/>
    <dgm:cxn modelId="{339DDD72-740D-8B43-8B36-CF47A3D10FC8}" type="presOf" srcId="{2F4A3842-6D13-4A81-BDA3-4206D7E792EF}" destId="{2D812633-A8CE-B443-8BC5-64C3671149FD}" srcOrd="0" destOrd="0" presId="urn:microsoft.com/office/officeart/2005/8/layout/vList2"/>
    <dgm:cxn modelId="{69ABA173-567D-4A54-B151-740290F39E97}" srcId="{2F4A3842-6D13-4A81-BDA3-4206D7E792EF}" destId="{7BBFE6F1-0FDB-455D-8AA1-FE8A98DAF350}" srcOrd="1" destOrd="0" parTransId="{6439AACB-DD2B-4E47-A738-BE8D9E93C9E3}" sibTransId="{2CBC7BE7-E690-4685-ADCD-04BB1FBE10CE}"/>
    <dgm:cxn modelId="{0BBDBD7C-F383-4F61-9899-675A121A792F}" srcId="{2F4A3842-6D13-4A81-BDA3-4206D7E792EF}" destId="{A97DE06C-FE1D-41EC-9999-86962A0E4273}" srcOrd="0" destOrd="0" parTransId="{A0EF3AFF-A04A-442F-AD38-E52CC83F2869}" sibTransId="{C77A2B8F-5386-4A7D-8EA6-B47B7303A16B}"/>
    <dgm:cxn modelId="{7DF2FF91-1EBD-43DA-A589-CAAD87A834DB}" srcId="{2F4A3842-6D13-4A81-BDA3-4206D7E792EF}" destId="{6B411EA6-3DD7-4CC6-B046-560A7B530CC7}" srcOrd="4" destOrd="0" parTransId="{769BCEC4-F1ED-47B4-AA1F-7A3CE5A39BCB}" sibTransId="{9631F968-E318-427C-AE02-66BC703B562B}"/>
    <dgm:cxn modelId="{7A9AF8AA-B79E-4E51-BCF3-3BBE1F2ED93D}" srcId="{2F4A3842-6D13-4A81-BDA3-4206D7E792EF}" destId="{F92B2BBD-53A7-40D8-B4ED-8E98D80D3978}" srcOrd="2" destOrd="0" parTransId="{FDEACDE9-7D8E-4631-A035-8352E7623639}" sibTransId="{FCB2F2BC-1535-4E0C-A9B1-B5056E5E9D68}"/>
    <dgm:cxn modelId="{B26658AD-E29A-9448-AC47-B907A3B1E7DF}" type="presOf" srcId="{F92B2BBD-53A7-40D8-B4ED-8E98D80D3978}" destId="{987E9D3D-E0F1-6844-8AE2-777F0B74223D}" srcOrd="0" destOrd="0" presId="urn:microsoft.com/office/officeart/2005/8/layout/vList2"/>
    <dgm:cxn modelId="{43ADF4E3-29F9-644D-B4AB-5EDD95388D1E}" type="presOf" srcId="{B6E3B4AA-1D6B-4010-A531-4160FA6106AD}" destId="{85C8A4F3-2A5E-BE49-A600-3C1ECAF8FD1A}" srcOrd="0" destOrd="0" presId="urn:microsoft.com/office/officeart/2005/8/layout/vList2"/>
    <dgm:cxn modelId="{15B67CE7-9A03-6849-96AD-468D6F27EE4C}" type="presOf" srcId="{6B411EA6-3DD7-4CC6-B046-560A7B530CC7}" destId="{6A9FFF6E-F388-394D-BC4E-7C21EA715790}" srcOrd="0" destOrd="0" presId="urn:microsoft.com/office/officeart/2005/8/layout/vList2"/>
    <dgm:cxn modelId="{1528E2BB-4E30-F14A-B8D2-555E2188BC24}" type="presParOf" srcId="{2D812633-A8CE-B443-8BC5-64C3671149FD}" destId="{C77EA7F3-A260-8D44-B4F4-8D9668D64973}" srcOrd="0" destOrd="0" presId="urn:microsoft.com/office/officeart/2005/8/layout/vList2"/>
    <dgm:cxn modelId="{FCC90590-ED4A-DE43-A25B-3BD78032BB75}" type="presParOf" srcId="{2D812633-A8CE-B443-8BC5-64C3671149FD}" destId="{25352A63-87EB-CD42-9D22-D191C24DCEB3}" srcOrd="1" destOrd="0" presId="urn:microsoft.com/office/officeart/2005/8/layout/vList2"/>
    <dgm:cxn modelId="{32B4CE54-87E8-224C-ACCA-A0554DB4800C}" type="presParOf" srcId="{2D812633-A8CE-B443-8BC5-64C3671149FD}" destId="{07CDDA87-4E36-F241-A49D-16FA584CC5C1}" srcOrd="2" destOrd="0" presId="urn:microsoft.com/office/officeart/2005/8/layout/vList2"/>
    <dgm:cxn modelId="{51D44920-BEBC-924A-88AB-15CB43BABF13}" type="presParOf" srcId="{2D812633-A8CE-B443-8BC5-64C3671149FD}" destId="{DDDC7686-3945-F247-B238-1BE699F9FF0E}" srcOrd="3" destOrd="0" presId="urn:microsoft.com/office/officeart/2005/8/layout/vList2"/>
    <dgm:cxn modelId="{B915C0ED-58F7-FA44-8A8B-96AB8288D43C}" type="presParOf" srcId="{2D812633-A8CE-B443-8BC5-64C3671149FD}" destId="{987E9D3D-E0F1-6844-8AE2-777F0B74223D}" srcOrd="4" destOrd="0" presId="urn:microsoft.com/office/officeart/2005/8/layout/vList2"/>
    <dgm:cxn modelId="{5F1BEA94-A984-F941-98CF-66B6F2947816}" type="presParOf" srcId="{2D812633-A8CE-B443-8BC5-64C3671149FD}" destId="{F6B44EC0-0CD1-E841-A578-8B8775E086E8}" srcOrd="5" destOrd="0" presId="urn:microsoft.com/office/officeart/2005/8/layout/vList2"/>
    <dgm:cxn modelId="{7A576632-A3C4-9B44-AEB0-5E48BA4376C7}" type="presParOf" srcId="{2D812633-A8CE-B443-8BC5-64C3671149FD}" destId="{85C8A4F3-2A5E-BE49-A600-3C1ECAF8FD1A}" srcOrd="6" destOrd="0" presId="urn:microsoft.com/office/officeart/2005/8/layout/vList2"/>
    <dgm:cxn modelId="{E044E7A2-F1B7-1941-A4F3-39A15616F4CF}" type="presParOf" srcId="{2D812633-A8CE-B443-8BC5-64C3671149FD}" destId="{8A637E15-E959-5B4B-8EFA-C8C644F3477C}" srcOrd="7" destOrd="0" presId="urn:microsoft.com/office/officeart/2005/8/layout/vList2"/>
    <dgm:cxn modelId="{9B1EC94A-A93B-AB42-B256-67B5D5E1F4D3}" type="presParOf" srcId="{2D812633-A8CE-B443-8BC5-64C3671149FD}" destId="{6A9FFF6E-F388-394D-BC4E-7C21EA71579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EA7F3-A260-8D44-B4F4-8D9668D64973}">
      <dsp:nvSpPr>
        <dsp:cNvPr id="0" name=""/>
        <dsp:cNvSpPr/>
      </dsp:nvSpPr>
      <dsp:spPr>
        <a:xfrm>
          <a:off x="0" y="481636"/>
          <a:ext cx="11279133" cy="887445"/>
        </a:xfrm>
        <a:prstGeom prst="roundRect">
          <a:avLst/>
        </a:prstGeom>
        <a:solidFill>
          <a:schemeClr val="accent1">
            <a:shade val="50000"/>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fr-FR" sz="3700" kern="1200" dirty="0">
              <a:solidFill>
                <a:schemeClr val="tx1">
                  <a:lumMod val="95000"/>
                  <a:lumOff val="5000"/>
                </a:schemeClr>
              </a:solidFill>
              <a:latin typeface="Century Gothic" panose="020B0502020202020204" pitchFamily="34" charset="0"/>
            </a:rPr>
            <a:t>Déchiffrement des mots</a:t>
          </a:r>
          <a:endParaRPr lang="en-US" sz="3700" kern="1200" dirty="0">
            <a:solidFill>
              <a:schemeClr val="tx1">
                <a:lumMod val="95000"/>
                <a:lumOff val="5000"/>
              </a:schemeClr>
            </a:solidFill>
            <a:latin typeface="Century Gothic" panose="020B0502020202020204" pitchFamily="34" charset="0"/>
          </a:endParaRPr>
        </a:p>
      </dsp:txBody>
      <dsp:txXfrm>
        <a:off x="43321" y="524957"/>
        <a:ext cx="11192491" cy="800803"/>
      </dsp:txXfrm>
    </dsp:sp>
    <dsp:sp modelId="{07CDDA87-4E36-F241-A49D-16FA584CC5C1}">
      <dsp:nvSpPr>
        <dsp:cNvPr id="0" name=""/>
        <dsp:cNvSpPr/>
      </dsp:nvSpPr>
      <dsp:spPr>
        <a:xfrm>
          <a:off x="0" y="1475641"/>
          <a:ext cx="11279133" cy="887445"/>
        </a:xfrm>
        <a:prstGeom prst="roundRect">
          <a:avLst/>
        </a:prstGeom>
        <a:solidFill>
          <a:schemeClr val="accent1">
            <a:shade val="50000"/>
            <a:hueOff val="96814"/>
            <a:satOff val="-1806"/>
            <a:lumOff val="1704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fr-FR" sz="3700" kern="1200" dirty="0">
              <a:solidFill>
                <a:schemeClr val="tx1">
                  <a:lumMod val="95000"/>
                  <a:lumOff val="5000"/>
                </a:schemeClr>
              </a:solidFill>
              <a:latin typeface="Century Gothic" panose="020B0502020202020204" pitchFamily="34" charset="0"/>
            </a:rPr>
            <a:t>Traduction des lettres en mots</a:t>
          </a:r>
          <a:endParaRPr lang="en-US" sz="3700" kern="1200" dirty="0">
            <a:solidFill>
              <a:schemeClr val="tx1">
                <a:lumMod val="95000"/>
                <a:lumOff val="5000"/>
              </a:schemeClr>
            </a:solidFill>
            <a:latin typeface="Century Gothic" panose="020B0502020202020204" pitchFamily="34" charset="0"/>
          </a:endParaRPr>
        </a:p>
      </dsp:txBody>
      <dsp:txXfrm>
        <a:off x="43321" y="1518962"/>
        <a:ext cx="11192491" cy="800803"/>
      </dsp:txXfrm>
    </dsp:sp>
    <dsp:sp modelId="{987E9D3D-E0F1-6844-8AE2-777F0B74223D}">
      <dsp:nvSpPr>
        <dsp:cNvPr id="0" name=""/>
        <dsp:cNvSpPr/>
      </dsp:nvSpPr>
      <dsp:spPr>
        <a:xfrm>
          <a:off x="0" y="2469646"/>
          <a:ext cx="11279133" cy="887445"/>
        </a:xfrm>
        <a:prstGeom prst="roundRect">
          <a:avLst/>
        </a:prstGeom>
        <a:solidFill>
          <a:schemeClr val="accent1">
            <a:shade val="50000"/>
            <a:hueOff val="193627"/>
            <a:satOff val="-3612"/>
            <a:lumOff val="34079"/>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fr-FR" sz="3700" kern="1200" dirty="0">
              <a:solidFill>
                <a:schemeClr val="tx1">
                  <a:lumMod val="95000"/>
                  <a:lumOff val="5000"/>
                </a:schemeClr>
              </a:solidFill>
              <a:latin typeface="Century Gothic" panose="020B0502020202020204" pitchFamily="34" charset="0"/>
            </a:rPr>
            <a:t>Écoute mentale de la petite musique des mots</a:t>
          </a:r>
          <a:endParaRPr lang="en-US" sz="3700" kern="1200" dirty="0">
            <a:solidFill>
              <a:schemeClr val="tx1">
                <a:lumMod val="95000"/>
                <a:lumOff val="5000"/>
              </a:schemeClr>
            </a:solidFill>
            <a:latin typeface="Century Gothic" panose="020B0502020202020204" pitchFamily="34" charset="0"/>
          </a:endParaRPr>
        </a:p>
      </dsp:txBody>
      <dsp:txXfrm>
        <a:off x="43321" y="2512967"/>
        <a:ext cx="11192491" cy="800803"/>
      </dsp:txXfrm>
    </dsp:sp>
    <dsp:sp modelId="{85C8A4F3-2A5E-BE49-A600-3C1ECAF8FD1A}">
      <dsp:nvSpPr>
        <dsp:cNvPr id="0" name=""/>
        <dsp:cNvSpPr/>
      </dsp:nvSpPr>
      <dsp:spPr>
        <a:xfrm>
          <a:off x="0" y="3463651"/>
          <a:ext cx="11279133" cy="887445"/>
        </a:xfrm>
        <a:prstGeom prst="roundRect">
          <a:avLst/>
        </a:prstGeom>
        <a:solidFill>
          <a:schemeClr val="accent1">
            <a:shade val="50000"/>
            <a:hueOff val="193627"/>
            <a:satOff val="-3612"/>
            <a:lumOff val="34079"/>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fr-FR" sz="3700" kern="1200" dirty="0">
              <a:solidFill>
                <a:schemeClr val="tx1">
                  <a:lumMod val="95000"/>
                  <a:lumOff val="5000"/>
                </a:schemeClr>
              </a:solidFill>
              <a:latin typeface="Century Gothic" panose="020B0502020202020204" pitchFamily="34" charset="0"/>
            </a:rPr>
            <a:t>Attribution de sens à ce discours intérieur</a:t>
          </a:r>
          <a:endParaRPr lang="en-US" sz="3700" kern="1200" dirty="0">
            <a:solidFill>
              <a:schemeClr val="tx1">
                <a:lumMod val="95000"/>
                <a:lumOff val="5000"/>
              </a:schemeClr>
            </a:solidFill>
            <a:latin typeface="Century Gothic" panose="020B0502020202020204" pitchFamily="34" charset="0"/>
          </a:endParaRPr>
        </a:p>
      </dsp:txBody>
      <dsp:txXfrm>
        <a:off x="43321" y="3506972"/>
        <a:ext cx="11192491" cy="800803"/>
      </dsp:txXfrm>
    </dsp:sp>
    <dsp:sp modelId="{6A9FFF6E-F388-394D-BC4E-7C21EA715790}">
      <dsp:nvSpPr>
        <dsp:cNvPr id="0" name=""/>
        <dsp:cNvSpPr/>
      </dsp:nvSpPr>
      <dsp:spPr>
        <a:xfrm>
          <a:off x="0" y="4497599"/>
          <a:ext cx="11279133" cy="887445"/>
        </a:xfrm>
        <a:prstGeom prst="roundRect">
          <a:avLst/>
        </a:prstGeom>
        <a:solidFill>
          <a:schemeClr val="accent1">
            <a:shade val="50000"/>
            <a:hueOff val="96814"/>
            <a:satOff val="-1806"/>
            <a:lumOff val="1704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fr-FR" sz="3700" kern="1200" dirty="0">
              <a:solidFill>
                <a:schemeClr val="tx1">
                  <a:lumMod val="95000"/>
                  <a:lumOff val="5000"/>
                </a:schemeClr>
              </a:solidFill>
              <a:latin typeface="Century Gothic" panose="020B0502020202020204" pitchFamily="34" charset="0"/>
            </a:rPr>
            <a:t>Constitution d’images mentales</a:t>
          </a:r>
          <a:endParaRPr lang="en-US" sz="3700" kern="1200" dirty="0">
            <a:solidFill>
              <a:schemeClr val="tx1">
                <a:lumMod val="95000"/>
                <a:lumOff val="5000"/>
              </a:schemeClr>
            </a:solidFill>
            <a:latin typeface="Century Gothic" panose="020B0502020202020204" pitchFamily="34" charset="0"/>
          </a:endParaRPr>
        </a:p>
      </dsp:txBody>
      <dsp:txXfrm>
        <a:off x="43321" y="4540920"/>
        <a:ext cx="11192491" cy="80080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2201435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2353447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2539980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1408748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2577158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1201407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2244341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1884566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3954210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3482553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2345051-2045-45DA-935E-2E3CA1A69ADC}"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CD31F4-64FA-4BA0-9498-67783267A8C8}" type="slidenum">
              <a:rPr lang="en-US" smtClean="0"/>
              <a:t>‹N°›</a:t>
            </a:fld>
            <a:endParaRPr lang="en-US" dirty="0"/>
          </a:p>
        </p:txBody>
      </p:sp>
    </p:spTree>
    <p:extLst>
      <p:ext uri="{BB962C8B-B14F-4D97-AF65-F5344CB8AC3E}">
        <p14:creationId xmlns:p14="http://schemas.microsoft.com/office/powerpoint/2010/main" val="2101796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72345051-2045-45DA-935E-2E3CA1A69ADC}" type="datetimeFigureOut">
              <a:rPr lang="en-US" smtClean="0"/>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7CD31F4-64FA-4BA0-9498-67783267A8C8}" type="slidenum">
              <a:rPr lang="en-US" smtClean="0"/>
              <a:t>‹N°›</a:t>
            </a:fld>
            <a:endParaRPr lang="en-US" dirty="0"/>
          </a:p>
        </p:txBody>
      </p:sp>
    </p:spTree>
    <p:extLst>
      <p:ext uri="{BB962C8B-B14F-4D97-AF65-F5344CB8AC3E}">
        <p14:creationId xmlns:p14="http://schemas.microsoft.com/office/powerpoint/2010/main" val="852141156"/>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0A7257-0CE1-2241-9865-F3683943AE8E}"/>
              </a:ext>
            </a:extLst>
          </p:cNvPr>
          <p:cNvSpPr>
            <a:spLocks noGrp="1"/>
          </p:cNvSpPr>
          <p:nvPr>
            <p:ph type="ctrTitle"/>
          </p:nvPr>
        </p:nvSpPr>
        <p:spPr>
          <a:xfrm>
            <a:off x="638882" y="2101931"/>
            <a:ext cx="6403186" cy="2110777"/>
          </a:xfrm>
        </p:spPr>
        <p:txBody>
          <a:bodyPr>
            <a:normAutofit/>
          </a:bodyPr>
          <a:lstStyle/>
          <a:p>
            <a:r>
              <a:rPr lang="fr-FR" sz="5800" dirty="0">
                <a:solidFill>
                  <a:schemeClr val="tx1">
                    <a:lumMod val="95000"/>
                    <a:lumOff val="5000"/>
                  </a:schemeClr>
                </a:solidFill>
                <a:latin typeface="Century Gothic" panose="020B0502020202020204" pitchFamily="34" charset="0"/>
              </a:rPr>
              <a:t>Les stratégies </a:t>
            </a:r>
            <a:br>
              <a:rPr lang="fr-FR" sz="5800" dirty="0">
                <a:solidFill>
                  <a:schemeClr val="tx1">
                    <a:lumMod val="95000"/>
                    <a:lumOff val="5000"/>
                  </a:schemeClr>
                </a:solidFill>
                <a:latin typeface="Century Gothic" panose="020B0502020202020204" pitchFamily="34" charset="0"/>
              </a:rPr>
            </a:br>
            <a:r>
              <a:rPr lang="fr-FR" sz="5800" dirty="0">
                <a:solidFill>
                  <a:schemeClr val="tx1">
                    <a:lumMod val="95000"/>
                    <a:lumOff val="5000"/>
                  </a:schemeClr>
                </a:solidFill>
                <a:latin typeface="Century Gothic" panose="020B0502020202020204" pitchFamily="34" charset="0"/>
              </a:rPr>
              <a:t>en lecture</a:t>
            </a:r>
          </a:p>
        </p:txBody>
      </p:sp>
      <p:pic>
        <p:nvPicPr>
          <p:cNvPr id="5" name="Image 4">
            <a:extLst>
              <a:ext uri="{FF2B5EF4-FFF2-40B4-BE49-F238E27FC236}">
                <a16:creationId xmlns:a16="http://schemas.microsoft.com/office/drawing/2014/main" id="{DBC3E201-597E-5344-8ED8-6E717BBFCA8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9626918" y="2616186"/>
            <a:ext cx="2048298" cy="1876425"/>
          </a:xfrm>
          <a:prstGeom prst="rect">
            <a:avLst/>
          </a:prstGeom>
          <a:ln>
            <a:solidFill>
              <a:schemeClr val="tx1">
                <a:lumMod val="65000"/>
                <a:lumOff val="35000"/>
              </a:schemeClr>
            </a:solidFill>
          </a:ln>
          <a:effectLst>
            <a:softEdge rad="101600"/>
          </a:effectLst>
        </p:spPr>
      </p:pic>
    </p:spTree>
    <p:extLst>
      <p:ext uri="{BB962C8B-B14F-4D97-AF65-F5344CB8AC3E}">
        <p14:creationId xmlns:p14="http://schemas.microsoft.com/office/powerpoint/2010/main" val="2017999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7A1E4E6-333E-C347-AA01-7B9C85CA199C}"/>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8298814" y="4139141"/>
            <a:ext cx="2623185" cy="1635125"/>
          </a:xfrm>
          <a:prstGeom prst="rect">
            <a:avLst/>
          </a:prstGeom>
        </p:spPr>
      </p:pic>
      <p:sp>
        <p:nvSpPr>
          <p:cNvPr id="3" name="ZoneTexte 2">
            <a:extLst>
              <a:ext uri="{FF2B5EF4-FFF2-40B4-BE49-F238E27FC236}">
                <a16:creationId xmlns:a16="http://schemas.microsoft.com/office/drawing/2014/main" id="{4CF1C4E9-86C2-7F49-970F-9683C6C25124}"/>
              </a:ext>
            </a:extLst>
          </p:cNvPr>
          <p:cNvSpPr txBox="1"/>
          <p:nvPr/>
        </p:nvSpPr>
        <p:spPr>
          <a:xfrm>
            <a:off x="897467" y="2370667"/>
            <a:ext cx="9767417" cy="923330"/>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Pose, lis ou écoute, imagine, reprends, fais </a:t>
            </a:r>
          </a:p>
          <a:p>
            <a:endParaRPr lang="fr-FR" dirty="0"/>
          </a:p>
        </p:txBody>
      </p:sp>
    </p:spTree>
    <p:extLst>
      <p:ext uri="{BB962C8B-B14F-4D97-AF65-F5344CB8AC3E}">
        <p14:creationId xmlns:p14="http://schemas.microsoft.com/office/powerpoint/2010/main" val="1243386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065D23-CAEE-6444-8B1B-7D539C96E5F4}"/>
              </a:ext>
            </a:extLst>
          </p:cNvPr>
          <p:cNvSpPr>
            <a:spLocks noGrp="1"/>
          </p:cNvSpPr>
          <p:nvPr>
            <p:ph type="title"/>
          </p:nvPr>
        </p:nvSpPr>
        <p:spPr>
          <a:xfrm>
            <a:off x="4070773" y="2309559"/>
            <a:ext cx="6251110" cy="2519943"/>
          </a:xfrm>
        </p:spPr>
        <p:txBody>
          <a:bodyPr vert="horz" lIns="91440" tIns="45720" rIns="91440" bIns="45720" rtlCol="0" anchor="b">
            <a:normAutofit/>
          </a:bodyPr>
          <a:lstStyle/>
          <a:p>
            <a:pPr>
              <a:lnSpc>
                <a:spcPct val="90000"/>
              </a:lnSpc>
            </a:pPr>
            <a:br>
              <a:rPr lang="en-US" sz="6700" dirty="0">
                <a:solidFill>
                  <a:schemeClr val="tx1">
                    <a:lumMod val="65000"/>
                    <a:lumOff val="35000"/>
                  </a:schemeClr>
                </a:solidFill>
                <a:latin typeface="Century Gothic" panose="020B0502020202020204" pitchFamily="34" charset="0"/>
              </a:rPr>
            </a:br>
            <a:endParaRPr lang="en-US" sz="6700" dirty="0">
              <a:solidFill>
                <a:schemeClr val="tx1">
                  <a:lumMod val="65000"/>
                  <a:lumOff val="35000"/>
                </a:schemeClr>
              </a:solidFill>
              <a:latin typeface="Century Gothic" panose="020B0502020202020204" pitchFamily="34" charset="0"/>
            </a:endParaRPr>
          </a:p>
        </p:txBody>
      </p:sp>
      <p:sp>
        <p:nvSpPr>
          <p:cNvPr id="4" name="Bulle ronde 3">
            <a:extLst>
              <a:ext uri="{FF2B5EF4-FFF2-40B4-BE49-F238E27FC236}">
                <a16:creationId xmlns:a16="http://schemas.microsoft.com/office/drawing/2014/main" id="{0F203B86-D4B6-234D-8CB1-B2E5CB5279A2}"/>
              </a:ext>
            </a:extLst>
          </p:cNvPr>
          <p:cNvSpPr/>
          <p:nvPr/>
        </p:nvSpPr>
        <p:spPr>
          <a:xfrm>
            <a:off x="4420397" y="1615655"/>
            <a:ext cx="6992670" cy="321384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3200" dirty="0">
                <a:solidFill>
                  <a:schemeClr val="tx1">
                    <a:lumMod val="95000"/>
                    <a:lumOff val="5000"/>
                  </a:schemeClr>
                </a:solidFill>
                <a:latin typeface="Century Gothic" panose="020B0502020202020204" pitchFamily="34" charset="0"/>
              </a:rPr>
              <a:t>Quel est le but premier de la lecture ?</a:t>
            </a:r>
            <a:endParaRPr lang="fr-FR" sz="3200" dirty="0">
              <a:solidFill>
                <a:schemeClr val="tx1">
                  <a:lumMod val="95000"/>
                  <a:lumOff val="5000"/>
                </a:schemeClr>
              </a:solidFill>
            </a:endParaRPr>
          </a:p>
        </p:txBody>
      </p:sp>
      <p:sp>
        <p:nvSpPr>
          <p:cNvPr id="5" name="Rectangle 4">
            <a:extLst>
              <a:ext uri="{FF2B5EF4-FFF2-40B4-BE49-F238E27FC236}">
                <a16:creationId xmlns:a16="http://schemas.microsoft.com/office/drawing/2014/main" id="{1ACFF886-2784-4D4C-8A46-336F8BC30984}"/>
              </a:ext>
            </a:extLst>
          </p:cNvPr>
          <p:cNvSpPr/>
          <p:nvPr/>
        </p:nvSpPr>
        <p:spPr>
          <a:xfrm>
            <a:off x="188200" y="3037912"/>
            <a:ext cx="2361544" cy="646331"/>
          </a:xfrm>
          <a:prstGeom prst="rect">
            <a:avLst/>
          </a:prstGeom>
        </p:spPr>
        <p:txBody>
          <a:bodyPr wrap="none">
            <a:spAutoFit/>
          </a:bodyPr>
          <a:lstStyle/>
          <a:p>
            <a:r>
              <a:rPr lang="fr-FR" sz="3600" dirty="0">
                <a:solidFill>
                  <a:schemeClr val="tx1">
                    <a:lumMod val="95000"/>
                    <a:lumOff val="5000"/>
                  </a:schemeClr>
                </a:solidFill>
                <a:latin typeface="Century Gothic" panose="020B0502020202020204" pitchFamily="34" charset="0"/>
              </a:rPr>
              <a:t>Questions</a:t>
            </a:r>
          </a:p>
        </p:txBody>
      </p:sp>
    </p:spTree>
    <p:extLst>
      <p:ext uri="{BB962C8B-B14F-4D97-AF65-F5344CB8AC3E}">
        <p14:creationId xmlns:p14="http://schemas.microsoft.com/office/powerpoint/2010/main" val="232785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B298B9-CE2F-2D63-1F9F-B7B0A017F7AF}"/>
              </a:ext>
            </a:extLst>
          </p:cNvPr>
          <p:cNvSpPr>
            <a:spLocks noGrp="1"/>
          </p:cNvSpPr>
          <p:nvPr>
            <p:ph type="title"/>
          </p:nvPr>
        </p:nvSpPr>
        <p:spPr/>
        <p:txBody>
          <a:bodyPr/>
          <a:lstStyle/>
          <a:p>
            <a:r>
              <a:rPr lang="fr-FR" sz="2800" dirty="0">
                <a:solidFill>
                  <a:schemeClr val="tx1">
                    <a:lumMod val="95000"/>
                    <a:lumOff val="5000"/>
                  </a:schemeClr>
                </a:solidFill>
                <a:latin typeface="Century Gothic" panose="020B0502020202020204" pitchFamily="34" charset="0"/>
              </a:rPr>
              <a:t>La compréhension   </a:t>
            </a:r>
            <a:br>
              <a:rPr lang="fr-FR" dirty="0"/>
            </a:br>
            <a:endParaRPr lang="fr-FR" dirty="0"/>
          </a:p>
        </p:txBody>
      </p:sp>
      <p:sp>
        <p:nvSpPr>
          <p:cNvPr id="3" name="Espace réservé du contenu 2">
            <a:extLst>
              <a:ext uri="{FF2B5EF4-FFF2-40B4-BE49-F238E27FC236}">
                <a16:creationId xmlns:a16="http://schemas.microsoft.com/office/drawing/2014/main" id="{C89361DD-3E39-99C0-70D4-D0408D59C50B}"/>
              </a:ext>
            </a:extLst>
          </p:cNvPr>
          <p:cNvSpPr>
            <a:spLocks noGrp="1"/>
          </p:cNvSpPr>
          <p:nvPr>
            <p:ph idx="1"/>
          </p:nvPr>
        </p:nvSpPr>
        <p:spPr/>
        <p:txBody>
          <a:bodyPr>
            <a:normAutofit/>
          </a:bodyPr>
          <a:lstStyle/>
          <a:p>
            <a:pPr marL="0" indent="0">
              <a:buNone/>
            </a:pPr>
            <a:r>
              <a:rPr lang="fr-FR" sz="3200" dirty="0">
                <a:solidFill>
                  <a:schemeClr val="tx1">
                    <a:lumMod val="95000"/>
                    <a:lumOff val="5000"/>
                  </a:schemeClr>
                </a:solidFill>
                <a:latin typeface="Century Gothic" panose="020B0502020202020204" pitchFamily="34" charset="0"/>
              </a:rPr>
              <a:t>Sinon, ça servirait à quoi de lire ?</a:t>
            </a:r>
          </a:p>
        </p:txBody>
      </p:sp>
    </p:spTree>
    <p:extLst>
      <p:ext uri="{BB962C8B-B14F-4D97-AF65-F5344CB8AC3E}">
        <p14:creationId xmlns:p14="http://schemas.microsoft.com/office/powerpoint/2010/main" val="294892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FB294B-AE4D-7A4A-8F73-EAB1934C50AA}"/>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Objectifs</a:t>
            </a:r>
          </a:p>
        </p:txBody>
      </p:sp>
      <p:sp>
        <p:nvSpPr>
          <p:cNvPr id="4" name="ZoneTexte 3">
            <a:extLst>
              <a:ext uri="{FF2B5EF4-FFF2-40B4-BE49-F238E27FC236}">
                <a16:creationId xmlns:a16="http://schemas.microsoft.com/office/drawing/2014/main" id="{1DA2AF72-64CF-ED40-BCBB-641EA49669CC}"/>
              </a:ext>
            </a:extLst>
          </p:cNvPr>
          <p:cNvSpPr txBox="1"/>
          <p:nvPr/>
        </p:nvSpPr>
        <p:spPr>
          <a:xfrm>
            <a:off x="3892062" y="1251213"/>
            <a:ext cx="5861539" cy="3908762"/>
          </a:xfrm>
          <a:prstGeom prst="rect">
            <a:avLst/>
          </a:prstGeom>
          <a:noFill/>
        </p:spPr>
        <p:txBody>
          <a:bodyPr wrap="square" rtlCol="0">
            <a:spAutoFit/>
          </a:bodyPr>
          <a:lstStyle/>
          <a:p>
            <a:pPr indent="228600" algn="just"/>
            <a:r>
              <a:rPr lang="fr-FR" sz="2400" dirty="0">
                <a:effectLst/>
                <a:latin typeface="Century Gothic" panose="020B0502020202020204" pitchFamily="34" charset="0"/>
                <a:ea typeface="Times New Roman" panose="02020603050405020304" pitchFamily="18" charset="0"/>
                <a:cs typeface="Times New Roman" panose="02020603050405020304" pitchFamily="18" charset="0"/>
              </a:rPr>
              <a:t>Formuler des hypothèses sur ce que tu devrais trouver dans le texte</a:t>
            </a:r>
          </a:p>
          <a:p>
            <a:pPr indent="228600" algn="just"/>
            <a:endParaRPr lang="fr-FR" sz="2400" dirty="0">
              <a:latin typeface="Century Gothic" panose="020B0502020202020204" pitchFamily="34" charset="0"/>
              <a:ea typeface="Times New Roman" panose="02020603050405020304" pitchFamily="18" charset="0"/>
              <a:cs typeface="Times New Roman" panose="02020603050405020304" pitchFamily="18" charset="0"/>
            </a:endParaRPr>
          </a:p>
          <a:p>
            <a:pPr indent="228600" algn="just"/>
            <a:r>
              <a:rPr lang="fr-FR" sz="2400" dirty="0">
                <a:effectLst/>
                <a:latin typeface="Century Gothic" panose="020B0502020202020204" pitchFamily="34" charset="0"/>
                <a:ea typeface="Times New Roman" panose="02020603050405020304" pitchFamily="18" charset="0"/>
                <a:cs typeface="Times New Roman" panose="02020603050405020304" pitchFamily="18" charset="0"/>
              </a:rPr>
              <a:t>Construire ton film mental de l’histoire racontée dans le texte</a:t>
            </a:r>
          </a:p>
          <a:p>
            <a:pPr indent="228600" algn="just"/>
            <a:endParaRPr lang="fr-CH" sz="24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fr-FR" sz="2400" dirty="0">
                <a:latin typeface="Century Gothic" panose="020B0502020202020204" pitchFamily="34" charset="0"/>
                <a:cs typeface="Times New Roman" panose="02020603050405020304" pitchFamily="18" charset="0"/>
              </a:rPr>
              <a:t>   Déduire des informations à partir d’indices trouvés dans le texte et à partir de tes connaissances</a:t>
            </a:r>
          </a:p>
          <a:p>
            <a:endParaRPr lang="fr-FR" sz="32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852007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8D8D0F-9D13-BC48-A01E-6FCBDCE62D1E}"/>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Plan</a:t>
            </a:r>
          </a:p>
        </p:txBody>
      </p:sp>
      <p:sp>
        <p:nvSpPr>
          <p:cNvPr id="4" name="ZoneTexte 3">
            <a:extLst>
              <a:ext uri="{FF2B5EF4-FFF2-40B4-BE49-F238E27FC236}">
                <a16:creationId xmlns:a16="http://schemas.microsoft.com/office/drawing/2014/main" id="{8DD9D145-A920-ED4A-8B66-7AF9F6DDF9EF}"/>
              </a:ext>
            </a:extLst>
          </p:cNvPr>
          <p:cNvSpPr txBox="1"/>
          <p:nvPr/>
        </p:nvSpPr>
        <p:spPr>
          <a:xfrm>
            <a:off x="3625067" y="856357"/>
            <a:ext cx="7125669" cy="6001643"/>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Définition de déchiffrage </a:t>
            </a:r>
          </a:p>
          <a:p>
            <a:r>
              <a:rPr lang="fr-FR" sz="3200" dirty="0">
                <a:solidFill>
                  <a:schemeClr val="tx1">
                    <a:lumMod val="95000"/>
                    <a:lumOff val="5000"/>
                  </a:schemeClr>
                </a:solidFill>
                <a:latin typeface="Century Gothic" panose="020B0502020202020204" pitchFamily="34" charset="0"/>
              </a:rPr>
              <a:t>et de compréhension</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Les 5 étapes de la compréhension </a:t>
            </a:r>
          </a:p>
          <a:p>
            <a:r>
              <a:rPr lang="fr-FR" sz="3200" dirty="0">
                <a:solidFill>
                  <a:schemeClr val="tx1">
                    <a:lumMod val="95000"/>
                    <a:lumOff val="5000"/>
                  </a:schemeClr>
                </a:solidFill>
                <a:latin typeface="Century Gothic" panose="020B0502020202020204" pitchFamily="34" charset="0"/>
              </a:rPr>
              <a:t>de la lecture </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Les cercles de la relecture</a:t>
            </a:r>
          </a:p>
          <a:p>
            <a:r>
              <a:rPr lang="fr-FR" sz="3200" dirty="0">
                <a:solidFill>
                  <a:schemeClr val="tx1">
                    <a:lumMod val="95000"/>
                    <a:lumOff val="5000"/>
                  </a:schemeClr>
                </a:solidFill>
                <a:latin typeface="Century Gothic" panose="020B0502020202020204" pitchFamily="34" charset="0"/>
              </a:rPr>
              <a:t>et un exemple</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Un atelier</a:t>
            </a:r>
          </a:p>
          <a:p>
            <a:endParaRPr lang="fr-FR" sz="3200" dirty="0">
              <a:solidFill>
                <a:schemeClr val="tx1">
                  <a:lumMod val="65000"/>
                  <a:lumOff val="35000"/>
                </a:schemeClr>
              </a:solidFill>
              <a:latin typeface="Century Gothic" panose="020B0502020202020204" pitchFamily="34" charset="0"/>
            </a:endParaRPr>
          </a:p>
          <a:p>
            <a:endParaRPr lang="fr-FR" sz="32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1521678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5B8C4C7-F6F7-6E4E-BAC8-35AD528E42C8}"/>
              </a:ext>
            </a:extLst>
          </p:cNvPr>
          <p:cNvSpPr txBox="1"/>
          <p:nvPr/>
        </p:nvSpPr>
        <p:spPr>
          <a:xfrm>
            <a:off x="3623733" y="1123837"/>
            <a:ext cx="6644768" cy="1077218"/>
          </a:xfrm>
          <a:prstGeom prst="rect">
            <a:avLst/>
          </a:prstGeom>
          <a:noFill/>
        </p:spPr>
        <p:txBody>
          <a:bodyPr wrap="none" rtlCol="0">
            <a:spAutoFit/>
          </a:bodyPr>
          <a:lstStyle/>
          <a:p>
            <a:r>
              <a:rPr lang="fr-FR" sz="3200" b="1" dirty="0">
                <a:solidFill>
                  <a:schemeClr val="tx1">
                    <a:lumMod val="95000"/>
                    <a:lumOff val="5000"/>
                  </a:schemeClr>
                </a:solidFill>
                <a:latin typeface="Century Gothic" panose="020B0502020202020204" pitchFamily="34" charset="0"/>
              </a:rPr>
              <a:t>Le déchiffrage</a:t>
            </a:r>
            <a:r>
              <a:rPr lang="fr-FR" sz="3200" dirty="0">
                <a:solidFill>
                  <a:schemeClr val="tx1">
                    <a:lumMod val="95000"/>
                    <a:lumOff val="5000"/>
                  </a:schemeClr>
                </a:solidFill>
                <a:latin typeface="Century Gothic" panose="020B0502020202020204" pitchFamily="34" charset="0"/>
              </a:rPr>
              <a:t>, c’est le passage </a:t>
            </a:r>
          </a:p>
          <a:p>
            <a:r>
              <a:rPr lang="fr-FR" sz="3200" dirty="0">
                <a:solidFill>
                  <a:schemeClr val="tx1">
                    <a:lumMod val="95000"/>
                    <a:lumOff val="5000"/>
                  </a:schemeClr>
                </a:solidFill>
                <a:latin typeface="Century Gothic" panose="020B0502020202020204" pitchFamily="34" charset="0"/>
              </a:rPr>
              <a:t>des lettres en sons. </a:t>
            </a:r>
          </a:p>
        </p:txBody>
      </p:sp>
      <p:sp>
        <p:nvSpPr>
          <p:cNvPr id="6" name="Titre 5">
            <a:extLst>
              <a:ext uri="{FF2B5EF4-FFF2-40B4-BE49-F238E27FC236}">
                <a16:creationId xmlns:a16="http://schemas.microsoft.com/office/drawing/2014/main" id="{5CFBDB8A-EA58-3F46-A6B9-7B8F7F0F307D}"/>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p>
        </p:txBody>
      </p:sp>
      <p:pic>
        <p:nvPicPr>
          <p:cNvPr id="8" name="Image 7">
            <a:extLst>
              <a:ext uri="{FF2B5EF4-FFF2-40B4-BE49-F238E27FC236}">
                <a16:creationId xmlns:a16="http://schemas.microsoft.com/office/drawing/2014/main" id="{7D9C7D50-05EA-2047-BC19-1C2608F0DA1E}"/>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5031846" y="3136125"/>
            <a:ext cx="4654021" cy="2588895"/>
          </a:xfrm>
          <a:prstGeom prst="rect">
            <a:avLst/>
          </a:prstGeom>
        </p:spPr>
      </p:pic>
    </p:spTree>
    <p:extLst>
      <p:ext uri="{BB962C8B-B14F-4D97-AF65-F5344CB8AC3E}">
        <p14:creationId xmlns:p14="http://schemas.microsoft.com/office/powerpoint/2010/main" val="2705493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D39E77F-BEB9-CC48-8623-0A465BC8A871}"/>
              </a:ext>
            </a:extLst>
          </p:cNvPr>
          <p:cNvSpPr txBox="1"/>
          <p:nvPr/>
        </p:nvSpPr>
        <p:spPr>
          <a:xfrm>
            <a:off x="3725333" y="1130074"/>
            <a:ext cx="6885218" cy="1077218"/>
          </a:xfrm>
          <a:prstGeom prst="rect">
            <a:avLst/>
          </a:prstGeom>
          <a:noFill/>
        </p:spPr>
        <p:txBody>
          <a:bodyPr wrap="none" rtlCol="0">
            <a:spAutoFit/>
          </a:bodyPr>
          <a:lstStyle/>
          <a:p>
            <a:r>
              <a:rPr lang="fr-FR" sz="3200" b="1" dirty="0">
                <a:solidFill>
                  <a:schemeClr val="tx1">
                    <a:lumMod val="95000"/>
                    <a:lumOff val="5000"/>
                  </a:schemeClr>
                </a:solidFill>
                <a:latin typeface="Century Gothic" panose="020B0502020202020204" pitchFamily="34" charset="0"/>
              </a:rPr>
              <a:t>La compréhension</a:t>
            </a:r>
            <a:r>
              <a:rPr lang="fr-FR" sz="3200" dirty="0">
                <a:solidFill>
                  <a:schemeClr val="tx1">
                    <a:lumMod val="95000"/>
                    <a:lumOff val="5000"/>
                  </a:schemeClr>
                </a:solidFill>
                <a:latin typeface="Century Gothic" panose="020B0502020202020204" pitchFamily="34" charset="0"/>
              </a:rPr>
              <a:t>, c’est comme </a:t>
            </a:r>
          </a:p>
          <a:p>
            <a:r>
              <a:rPr lang="fr-FR" sz="3200" dirty="0">
                <a:solidFill>
                  <a:schemeClr val="tx1">
                    <a:lumMod val="95000"/>
                    <a:lumOff val="5000"/>
                  </a:schemeClr>
                </a:solidFill>
                <a:latin typeface="Century Gothic" panose="020B0502020202020204" pitchFamily="34" charset="0"/>
              </a:rPr>
              <a:t>une petite musique des mots…</a:t>
            </a:r>
          </a:p>
        </p:txBody>
      </p:sp>
      <p:sp>
        <p:nvSpPr>
          <p:cNvPr id="6" name="Titre 5">
            <a:extLst>
              <a:ext uri="{FF2B5EF4-FFF2-40B4-BE49-F238E27FC236}">
                <a16:creationId xmlns:a16="http://schemas.microsoft.com/office/drawing/2014/main" id="{128FDE7B-6B0A-6149-9B08-B9C8B1B18AC2}"/>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p>
        </p:txBody>
      </p:sp>
      <p:pic>
        <p:nvPicPr>
          <p:cNvPr id="8" name="Image 7">
            <a:extLst>
              <a:ext uri="{FF2B5EF4-FFF2-40B4-BE49-F238E27FC236}">
                <a16:creationId xmlns:a16="http://schemas.microsoft.com/office/drawing/2014/main" id="{F053E7B9-4ACE-9945-BED6-BC1246A2A83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5292407" y="3070225"/>
            <a:ext cx="4511993" cy="2145242"/>
          </a:xfrm>
          <a:prstGeom prst="rect">
            <a:avLst/>
          </a:prstGeom>
        </p:spPr>
      </p:pic>
    </p:spTree>
    <p:extLst>
      <p:ext uri="{BB962C8B-B14F-4D97-AF65-F5344CB8AC3E}">
        <p14:creationId xmlns:p14="http://schemas.microsoft.com/office/powerpoint/2010/main" val="1544409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8097EA-3E9C-F04E-A32E-5B1A2294BFB6}"/>
              </a:ext>
            </a:extLst>
          </p:cNvPr>
          <p:cNvSpPr>
            <a:spLocks noGrp="1"/>
          </p:cNvSpPr>
          <p:nvPr>
            <p:ph type="title"/>
          </p:nvPr>
        </p:nvSpPr>
        <p:spPr>
          <a:xfrm>
            <a:off x="7034585" y="703293"/>
            <a:ext cx="4584921" cy="1949815"/>
          </a:xfrm>
        </p:spPr>
        <p:txBody>
          <a:bodyPr vert="horz" lIns="91440" tIns="45720" rIns="91440" bIns="45720" rtlCol="0" anchor="b">
            <a:normAutofit fontScale="90000"/>
          </a:bodyPr>
          <a:lstStyle/>
          <a:p>
            <a:r>
              <a:rPr lang="en-US" sz="5600"/>
              <a:t>Et une reconstruction mentale.</a:t>
            </a:r>
          </a:p>
        </p:txBody>
      </p:sp>
      <p:sp>
        <p:nvSpPr>
          <p:cNvPr id="3" name="ZoneTexte 2">
            <a:extLst>
              <a:ext uri="{FF2B5EF4-FFF2-40B4-BE49-F238E27FC236}">
                <a16:creationId xmlns:a16="http://schemas.microsoft.com/office/drawing/2014/main" id="{BF390FD4-AB81-AE4D-84D8-8503AE04AA0D}"/>
              </a:ext>
            </a:extLst>
          </p:cNvPr>
          <p:cNvSpPr txBox="1"/>
          <p:nvPr/>
        </p:nvSpPr>
        <p:spPr>
          <a:xfrm>
            <a:off x="3996266" y="2302933"/>
            <a:ext cx="6654800" cy="2308324"/>
          </a:xfrm>
          <a:prstGeom prst="rect">
            <a:avLst/>
          </a:prstGeom>
          <a:noFill/>
        </p:spPr>
        <p:txBody>
          <a:bodyPr wrap="square" rtlCol="0">
            <a:spAutoFit/>
          </a:bodyPr>
          <a:lstStyle/>
          <a:p>
            <a:r>
              <a:rPr lang="fr-FR" sz="3200" dirty="0">
                <a:solidFill>
                  <a:schemeClr val="tx1">
                    <a:lumMod val="95000"/>
                    <a:lumOff val="5000"/>
                  </a:schemeClr>
                </a:solidFill>
                <a:latin typeface="Century Gothic" panose="020B0502020202020204" pitchFamily="34" charset="0"/>
              </a:rPr>
              <a:t>Des liens se créent avec </a:t>
            </a:r>
          </a:p>
          <a:p>
            <a:r>
              <a:rPr lang="fr-FR" sz="3200" dirty="0">
                <a:solidFill>
                  <a:schemeClr val="tx1">
                    <a:lumMod val="95000"/>
                    <a:lumOff val="5000"/>
                  </a:schemeClr>
                </a:solidFill>
                <a:latin typeface="Century Gothic" panose="020B0502020202020204" pitchFamily="34" charset="0"/>
              </a:rPr>
              <a:t>mes connaissances antérieures...</a:t>
            </a:r>
          </a:p>
          <a:p>
            <a:endParaRPr lang="fr-FR" sz="3200" dirty="0">
              <a:solidFill>
                <a:schemeClr val="tx1">
                  <a:lumMod val="95000"/>
                  <a:lumOff val="5000"/>
                </a:schemeClr>
              </a:solidFill>
              <a:latin typeface="Century Gothic" panose="020B0502020202020204" pitchFamily="34" charset="0"/>
            </a:endParaRPr>
          </a:p>
          <a:p>
            <a:r>
              <a:rPr lang="fr-FR" sz="2400" dirty="0">
                <a:solidFill>
                  <a:schemeClr val="tx1">
                    <a:lumMod val="95000"/>
                    <a:lumOff val="5000"/>
                  </a:schemeClr>
                </a:solidFill>
                <a:latin typeface="Century Gothic" panose="020B0502020202020204" pitchFamily="34" charset="0"/>
              </a:rPr>
              <a:t>…c’est-à-dire avec toutes les informations qui sont déjà stockées dans ma mémoire.  </a:t>
            </a:r>
          </a:p>
        </p:txBody>
      </p:sp>
    </p:spTree>
    <p:extLst>
      <p:ext uri="{BB962C8B-B14F-4D97-AF65-F5344CB8AC3E}">
        <p14:creationId xmlns:p14="http://schemas.microsoft.com/office/powerpoint/2010/main" val="70534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41BA43-E200-F742-B31C-931FA062003C}"/>
              </a:ext>
            </a:extLst>
          </p:cNvPr>
          <p:cNvSpPr>
            <a:spLocks noGrp="1"/>
          </p:cNvSpPr>
          <p:nvPr>
            <p:ph type="title"/>
          </p:nvPr>
        </p:nvSpPr>
        <p:spPr>
          <a:xfrm>
            <a:off x="148281" y="2541743"/>
            <a:ext cx="3329354" cy="1658081"/>
          </a:xfrm>
        </p:spPr>
        <p:txBody>
          <a:bodyPr anchor="b">
            <a:normAutofit/>
          </a:bodyPr>
          <a:lstStyle/>
          <a:p>
            <a:pPr>
              <a:lnSpc>
                <a:spcPct val="90000"/>
              </a:lnSpc>
            </a:pPr>
            <a:r>
              <a:rPr lang="fr-FR" sz="3200" dirty="0">
                <a:solidFill>
                  <a:schemeClr val="tx1">
                    <a:lumMod val="95000"/>
                    <a:lumOff val="5000"/>
                  </a:schemeClr>
                </a:solidFill>
                <a:latin typeface="Century Gothic" panose="020B0502020202020204" pitchFamily="34" charset="0"/>
              </a:rPr>
              <a:t>Les étapes </a:t>
            </a:r>
            <a:br>
              <a:rPr lang="fr-FR" sz="3200" dirty="0">
                <a:solidFill>
                  <a:schemeClr val="tx1">
                    <a:lumMod val="95000"/>
                    <a:lumOff val="5000"/>
                  </a:schemeClr>
                </a:solidFill>
                <a:latin typeface="Century Gothic" panose="020B0502020202020204" pitchFamily="34" charset="0"/>
              </a:rPr>
            </a:br>
            <a:r>
              <a:rPr lang="fr-FR" sz="3200" dirty="0">
                <a:solidFill>
                  <a:schemeClr val="tx1">
                    <a:lumMod val="95000"/>
                    <a:lumOff val="5000"/>
                  </a:schemeClr>
                </a:solidFill>
                <a:latin typeface="Century Gothic" panose="020B0502020202020204" pitchFamily="34" charset="0"/>
              </a:rPr>
              <a:t>du travail de compréhension</a:t>
            </a:r>
          </a:p>
        </p:txBody>
      </p:sp>
      <p:sp>
        <p:nvSpPr>
          <p:cNvPr id="3" name="ZoneTexte 2">
            <a:extLst>
              <a:ext uri="{FF2B5EF4-FFF2-40B4-BE49-F238E27FC236}">
                <a16:creationId xmlns:a16="http://schemas.microsoft.com/office/drawing/2014/main" id="{784C7BB0-EA06-F14D-8C83-F9752064EE01}"/>
              </a:ext>
            </a:extLst>
          </p:cNvPr>
          <p:cNvSpPr txBox="1"/>
          <p:nvPr/>
        </p:nvSpPr>
        <p:spPr>
          <a:xfrm>
            <a:off x="6091589" y="3078395"/>
            <a:ext cx="3161443" cy="584775"/>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Il y a 5 étapes. </a:t>
            </a:r>
          </a:p>
        </p:txBody>
      </p:sp>
    </p:spTree>
    <p:extLst>
      <p:ext uri="{BB962C8B-B14F-4D97-AF65-F5344CB8AC3E}">
        <p14:creationId xmlns:p14="http://schemas.microsoft.com/office/powerpoint/2010/main" val="984077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2">
            <a:extLst>
              <a:ext uri="{FF2B5EF4-FFF2-40B4-BE49-F238E27FC236}">
                <a16:creationId xmlns:a16="http://schemas.microsoft.com/office/drawing/2014/main" id="{25C68EA7-4B94-A141-9294-A2E6913E1D1A}"/>
              </a:ext>
            </a:extLst>
          </p:cNvPr>
          <p:cNvGraphicFramePr>
            <a:graphicFrameLocks/>
          </p:cNvGraphicFramePr>
          <p:nvPr>
            <p:extLst>
              <p:ext uri="{D42A27DB-BD31-4B8C-83A1-F6EECF244321}">
                <p14:modId xmlns:p14="http://schemas.microsoft.com/office/powerpoint/2010/main" val="3187936974"/>
              </p:ext>
            </p:extLst>
          </p:nvPr>
        </p:nvGraphicFramePr>
        <p:xfrm>
          <a:off x="460583" y="340530"/>
          <a:ext cx="11279133" cy="5826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0713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F133C8-E975-C243-BE57-2EFC1119D745}"/>
              </a:ext>
            </a:extLst>
          </p:cNvPr>
          <p:cNvSpPr>
            <a:spLocks noGrp="1"/>
          </p:cNvSpPr>
          <p:nvPr>
            <p:ph type="title"/>
          </p:nvPr>
        </p:nvSpPr>
        <p:spPr>
          <a:xfrm>
            <a:off x="338518" y="1928424"/>
            <a:ext cx="2582812" cy="3122092"/>
          </a:xfrm>
        </p:spPr>
        <p:txBody>
          <a:bodyPr anchor="ctr">
            <a:normAutofit/>
          </a:bodyPr>
          <a:lstStyle/>
          <a:p>
            <a:r>
              <a:rPr lang="fr-FR" dirty="0">
                <a:solidFill>
                  <a:schemeClr val="tx1">
                    <a:lumMod val="95000"/>
                    <a:lumOff val="5000"/>
                  </a:schemeClr>
                </a:solidFill>
                <a:latin typeface="Century Gothic" panose="020B0502020202020204" pitchFamily="34" charset="0"/>
              </a:rPr>
              <a:t>Réagir </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à la perte </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de sens</a:t>
            </a:r>
          </a:p>
        </p:txBody>
      </p:sp>
      <p:sp>
        <p:nvSpPr>
          <p:cNvPr id="3" name="Espace réservé du contenu 2">
            <a:extLst>
              <a:ext uri="{FF2B5EF4-FFF2-40B4-BE49-F238E27FC236}">
                <a16:creationId xmlns:a16="http://schemas.microsoft.com/office/drawing/2014/main" id="{9F870220-2364-CE49-8719-B57D96D0FF26}"/>
              </a:ext>
            </a:extLst>
          </p:cNvPr>
          <p:cNvSpPr>
            <a:spLocks noGrp="1"/>
          </p:cNvSpPr>
          <p:nvPr>
            <p:ph idx="1"/>
          </p:nvPr>
        </p:nvSpPr>
        <p:spPr>
          <a:xfrm>
            <a:off x="4129548" y="4567300"/>
            <a:ext cx="6725265" cy="1662544"/>
          </a:xfrm>
        </p:spPr>
        <p:txBody>
          <a:bodyPr anchor="t">
            <a:normAutofit/>
          </a:bodyPr>
          <a:lstStyle/>
          <a:p>
            <a:pPr marL="0" indent="0" algn="just">
              <a:buNone/>
            </a:pPr>
            <a:r>
              <a:rPr lang="fr-CH" sz="2600" b="1" dirty="0">
                <a:solidFill>
                  <a:schemeClr val="tx1">
                    <a:lumMod val="95000"/>
                    <a:lumOff val="5000"/>
                  </a:schemeClr>
                </a:solidFill>
                <a:latin typeface="Century Gothic" panose="020B0502020202020204" pitchFamily="34" charset="0"/>
              </a:rPr>
              <a:t>Exemple </a:t>
            </a:r>
            <a:r>
              <a:rPr lang="fr-CH" sz="2600" dirty="0">
                <a:solidFill>
                  <a:schemeClr val="tx1">
                    <a:lumMod val="95000"/>
                    <a:lumOff val="5000"/>
                  </a:schemeClr>
                </a:solidFill>
                <a:latin typeface="Century Gothic" panose="020B0502020202020204" pitchFamily="34" charset="0"/>
              </a:rPr>
              <a:t>: À cette époque-là, le roi et la reine rentraient dans leur chapeau, escortés de leurs chevaliers. </a:t>
            </a:r>
          </a:p>
          <a:p>
            <a:endParaRPr lang="fr-FR" sz="2000" dirty="0"/>
          </a:p>
        </p:txBody>
      </p:sp>
      <p:pic>
        <p:nvPicPr>
          <p:cNvPr id="7" name="Image 6">
            <a:extLst>
              <a:ext uri="{FF2B5EF4-FFF2-40B4-BE49-F238E27FC236}">
                <a16:creationId xmlns:a16="http://schemas.microsoft.com/office/drawing/2014/main" id="{8F4EFA78-198B-D441-9E4F-413D74FFF247}"/>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5500503" y="1213622"/>
            <a:ext cx="3584504" cy="3122403"/>
          </a:xfrm>
          <a:prstGeom prst="rect">
            <a:avLst/>
          </a:prstGeom>
        </p:spPr>
      </p:pic>
    </p:spTree>
    <p:extLst>
      <p:ext uri="{BB962C8B-B14F-4D97-AF65-F5344CB8AC3E}">
        <p14:creationId xmlns:p14="http://schemas.microsoft.com/office/powerpoint/2010/main" val="3168158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B5F0CFBE-EC0D-B546-B997-EEA7DC241EEE}"/>
              </a:ext>
            </a:extLst>
          </p:cNvPr>
          <p:cNvSpPr/>
          <p:nvPr/>
        </p:nvSpPr>
        <p:spPr>
          <a:xfrm>
            <a:off x="2495550" y="1562100"/>
            <a:ext cx="8343900" cy="390525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3600" dirty="0">
                <a:solidFill>
                  <a:schemeClr val="tx1">
                    <a:lumMod val="95000"/>
                    <a:lumOff val="5000"/>
                  </a:schemeClr>
                </a:solidFill>
                <a:latin typeface="Century Gothic" panose="020B0502020202020204" pitchFamily="34" charset="0"/>
              </a:rPr>
              <a:t>Lire 2 ou 3  fois le texte pour bien le comprendre</a:t>
            </a:r>
            <a:endParaRPr lang="fr-FR" sz="3600" dirty="0">
              <a:solidFill>
                <a:schemeClr val="tx1">
                  <a:lumMod val="95000"/>
                  <a:lumOff val="5000"/>
                </a:schemeClr>
              </a:solidFill>
            </a:endParaRPr>
          </a:p>
        </p:txBody>
      </p:sp>
    </p:spTree>
    <p:extLst>
      <p:ext uri="{BB962C8B-B14F-4D97-AF65-F5344CB8AC3E}">
        <p14:creationId xmlns:p14="http://schemas.microsoft.com/office/powerpoint/2010/main" val="2850846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D79DF6-597A-9247-A686-A28D8BEA8295}"/>
              </a:ext>
            </a:extLst>
          </p:cNvPr>
          <p:cNvSpPr>
            <a:spLocks noGrp="1"/>
          </p:cNvSpPr>
          <p:nvPr>
            <p:ph type="title"/>
          </p:nvPr>
        </p:nvSpPr>
        <p:spPr>
          <a:xfrm>
            <a:off x="366233" y="2499547"/>
            <a:ext cx="2412593" cy="1888177"/>
          </a:xfrm>
        </p:spPr>
        <p:txBody>
          <a:bodyPr anchor="t">
            <a:normAutofit/>
          </a:bodyPr>
          <a:lstStyle/>
          <a:p>
            <a:r>
              <a:rPr lang="fr-FR" sz="3200" dirty="0">
                <a:solidFill>
                  <a:schemeClr val="tx1">
                    <a:lumMod val="95000"/>
                    <a:lumOff val="5000"/>
                  </a:schemeClr>
                </a:solidFill>
                <a:latin typeface="Century Gothic" panose="020B0502020202020204" pitchFamily="34" charset="0"/>
              </a:rPr>
              <a:t>Les cercles de la relecture</a:t>
            </a:r>
          </a:p>
        </p:txBody>
      </p:sp>
      <p:sp>
        <p:nvSpPr>
          <p:cNvPr id="3" name="Espace réservé du contenu 2">
            <a:extLst>
              <a:ext uri="{FF2B5EF4-FFF2-40B4-BE49-F238E27FC236}">
                <a16:creationId xmlns:a16="http://schemas.microsoft.com/office/drawing/2014/main" id="{AE781A41-4BED-A44B-837D-9D0B63BCF784}"/>
              </a:ext>
            </a:extLst>
          </p:cNvPr>
          <p:cNvSpPr>
            <a:spLocks noGrp="1"/>
          </p:cNvSpPr>
          <p:nvPr>
            <p:ph idx="1"/>
          </p:nvPr>
        </p:nvSpPr>
        <p:spPr>
          <a:xfrm>
            <a:off x="3613007" y="1040536"/>
            <a:ext cx="5888183" cy="5075140"/>
          </a:xfrm>
        </p:spPr>
        <p:txBody>
          <a:bodyPr>
            <a:normAutofit/>
          </a:bodyPr>
          <a:lstStyle/>
          <a:p>
            <a:pPr marL="0" indent="0">
              <a:buNone/>
            </a:pPr>
            <a:r>
              <a:rPr lang="fr-FR" sz="3500" dirty="0">
                <a:solidFill>
                  <a:schemeClr val="tx1">
                    <a:lumMod val="95000"/>
                    <a:lumOff val="5000"/>
                  </a:schemeClr>
                </a:solidFill>
                <a:latin typeface="Century Gothic" panose="020B0502020202020204" pitchFamily="34" charset="0"/>
              </a:rPr>
              <a:t>1. Prise de connaissance du contenu</a:t>
            </a:r>
          </a:p>
          <a:p>
            <a:pPr marL="0" indent="0">
              <a:buNone/>
            </a:pPr>
            <a:r>
              <a:rPr lang="fr-FR" sz="3500" dirty="0">
                <a:solidFill>
                  <a:schemeClr val="tx1">
                    <a:lumMod val="95000"/>
                    <a:lumOff val="5000"/>
                  </a:schemeClr>
                </a:solidFill>
                <a:latin typeface="Century Gothic" panose="020B0502020202020204" pitchFamily="34" charset="0"/>
              </a:rPr>
              <a:t>2. Une vision plus précise et plus large des informations se forme</a:t>
            </a:r>
          </a:p>
          <a:p>
            <a:pPr marL="0" indent="0">
              <a:buNone/>
            </a:pPr>
            <a:r>
              <a:rPr lang="fr-FR" sz="3500" dirty="0">
                <a:solidFill>
                  <a:schemeClr val="tx1">
                    <a:lumMod val="95000"/>
                    <a:lumOff val="5000"/>
                  </a:schemeClr>
                </a:solidFill>
                <a:latin typeface="Century Gothic" panose="020B0502020202020204" pitchFamily="34" charset="0"/>
              </a:rPr>
              <a:t>3. Une troisième vague pour élargir encore un peu</a:t>
            </a:r>
          </a:p>
          <a:p>
            <a:endParaRPr lang="fr-FR" dirty="0"/>
          </a:p>
        </p:txBody>
      </p:sp>
    </p:spTree>
    <p:extLst>
      <p:ext uri="{BB962C8B-B14F-4D97-AF65-F5344CB8AC3E}">
        <p14:creationId xmlns:p14="http://schemas.microsoft.com/office/powerpoint/2010/main" val="253131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DE97DAA6-D7F6-3D49-9136-4097DEDD0A83}"/>
              </a:ext>
            </a:extLst>
          </p:cNvPr>
          <p:cNvSpPr/>
          <p:nvPr/>
        </p:nvSpPr>
        <p:spPr>
          <a:xfrm>
            <a:off x="1932035" y="258096"/>
            <a:ext cx="8288589" cy="6415548"/>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r>
              <a:rPr lang="fr-FR" sz="3600" dirty="0">
                <a:solidFill>
                  <a:schemeClr val="tx1">
                    <a:lumMod val="95000"/>
                    <a:lumOff val="5000"/>
                  </a:schemeClr>
                </a:solidFill>
                <a:latin typeface="Century Gothic" panose="020B0502020202020204" pitchFamily="34" charset="0"/>
              </a:rPr>
              <a:t>3</a:t>
            </a:r>
          </a:p>
        </p:txBody>
      </p:sp>
      <p:sp>
        <p:nvSpPr>
          <p:cNvPr id="3" name="Ellipse 2">
            <a:extLst>
              <a:ext uri="{FF2B5EF4-FFF2-40B4-BE49-F238E27FC236}">
                <a16:creationId xmlns:a16="http://schemas.microsoft.com/office/drawing/2014/main" id="{648088C6-860B-0A41-884A-8F0642E11990}"/>
              </a:ext>
            </a:extLst>
          </p:cNvPr>
          <p:cNvSpPr/>
          <p:nvPr/>
        </p:nvSpPr>
        <p:spPr>
          <a:xfrm>
            <a:off x="3333132" y="1446569"/>
            <a:ext cx="5486399" cy="4038602"/>
          </a:xfrm>
          <a:prstGeom prst="ellipse">
            <a:avLst/>
          </a:prstGeom>
          <a:solidFill>
            <a:schemeClr val="accent5">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endParaRPr lang="fr-FR" dirty="0"/>
          </a:p>
          <a:p>
            <a:pPr algn="ctr"/>
            <a:r>
              <a:rPr lang="fr-FR" sz="3600" dirty="0">
                <a:solidFill>
                  <a:schemeClr val="tx1">
                    <a:lumMod val="95000"/>
                    <a:lumOff val="5000"/>
                  </a:schemeClr>
                </a:solidFill>
                <a:latin typeface="Century Gothic" panose="020B0502020202020204" pitchFamily="34" charset="0"/>
              </a:rPr>
              <a:t>2</a:t>
            </a:r>
          </a:p>
        </p:txBody>
      </p:sp>
      <p:sp>
        <p:nvSpPr>
          <p:cNvPr id="4" name="Ellipse 3">
            <a:extLst>
              <a:ext uri="{FF2B5EF4-FFF2-40B4-BE49-F238E27FC236}">
                <a16:creationId xmlns:a16="http://schemas.microsoft.com/office/drawing/2014/main" id="{D0140F65-BF38-C64E-AB83-FA0F1A706309}"/>
              </a:ext>
            </a:extLst>
          </p:cNvPr>
          <p:cNvSpPr/>
          <p:nvPr/>
        </p:nvSpPr>
        <p:spPr>
          <a:xfrm>
            <a:off x="4822717" y="2344992"/>
            <a:ext cx="2507227" cy="2241756"/>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1</a:t>
            </a:r>
          </a:p>
        </p:txBody>
      </p:sp>
    </p:spTree>
    <p:extLst>
      <p:ext uri="{BB962C8B-B14F-4D97-AF65-F5344CB8AC3E}">
        <p14:creationId xmlns:p14="http://schemas.microsoft.com/office/powerpoint/2010/main" val="1506078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C3B28D-CACC-C940-B09E-9E0C274CFE41}"/>
              </a:ext>
            </a:extLst>
          </p:cNvPr>
          <p:cNvSpPr>
            <a:spLocks noGrp="1"/>
          </p:cNvSpPr>
          <p:nvPr>
            <p:ph type="title"/>
          </p:nvPr>
        </p:nvSpPr>
        <p:spPr>
          <a:xfrm>
            <a:off x="7034585" y="703293"/>
            <a:ext cx="4584921" cy="1949815"/>
          </a:xfrm>
        </p:spPr>
        <p:txBody>
          <a:bodyPr anchor="b">
            <a:normAutofit fontScale="90000"/>
          </a:bodyPr>
          <a:lstStyle/>
          <a:p>
            <a:r>
              <a:rPr lang="fr-FR" sz="6000"/>
              <a:t>Les inférences: qu’est-ce que c’est ?</a:t>
            </a:r>
          </a:p>
        </p:txBody>
      </p:sp>
      <p:sp>
        <p:nvSpPr>
          <p:cNvPr id="3" name="Espace réservé du contenu 2">
            <a:extLst>
              <a:ext uri="{FF2B5EF4-FFF2-40B4-BE49-F238E27FC236}">
                <a16:creationId xmlns:a16="http://schemas.microsoft.com/office/drawing/2014/main" id="{AE8A95F8-1156-114B-89D1-867C7811E63D}"/>
              </a:ext>
            </a:extLst>
          </p:cNvPr>
          <p:cNvSpPr>
            <a:spLocks noGrp="1"/>
          </p:cNvSpPr>
          <p:nvPr>
            <p:ph idx="1"/>
          </p:nvPr>
        </p:nvSpPr>
        <p:spPr>
          <a:xfrm>
            <a:off x="3657601" y="703294"/>
            <a:ext cx="7961906" cy="5482822"/>
          </a:xfrm>
        </p:spPr>
        <p:txBody>
          <a:bodyPr anchor="t">
            <a:normAutofit/>
          </a:bodyPr>
          <a:lstStyle/>
          <a:p>
            <a:pPr marL="0" indent="0">
              <a:buNone/>
            </a:pPr>
            <a:endParaRPr lang="fr-FR" sz="3600" dirty="0">
              <a:solidFill>
                <a:schemeClr val="tx1">
                  <a:lumMod val="95000"/>
                  <a:lumOff val="5000"/>
                </a:schemeClr>
              </a:solidFill>
              <a:latin typeface="Century Gothic" panose="020B0502020202020204" pitchFamily="34" charset="0"/>
            </a:endParaRPr>
          </a:p>
          <a:p>
            <a:pPr marL="0" indent="0">
              <a:buNone/>
            </a:pPr>
            <a:r>
              <a:rPr lang="fr-FR" sz="3600" dirty="0">
                <a:solidFill>
                  <a:schemeClr val="tx1">
                    <a:lumMod val="95000"/>
                    <a:lumOff val="5000"/>
                  </a:schemeClr>
                </a:solidFill>
                <a:latin typeface="Century Gothic" panose="020B0502020202020204" pitchFamily="34" charset="0"/>
              </a:rPr>
              <a:t>Pour bien comprendre, je dois aussi:</a:t>
            </a:r>
          </a:p>
          <a:p>
            <a:pPr marL="0" indent="0">
              <a:buNone/>
            </a:pPr>
            <a:r>
              <a:rPr lang="fr-FR" sz="3600" dirty="0">
                <a:solidFill>
                  <a:schemeClr val="tx1">
                    <a:lumMod val="95000"/>
                    <a:lumOff val="5000"/>
                  </a:schemeClr>
                </a:solidFill>
                <a:latin typeface="Century Gothic" panose="020B0502020202020204" pitchFamily="34" charset="0"/>
              </a:rPr>
              <a:t>1.Faire des déductions à partir des informations apportées par le texte, à l’image d’un détective qui cherche à trouver le coupable à partir d’indices</a:t>
            </a:r>
            <a:r>
              <a:rPr lang="fr-FR" dirty="0">
                <a:solidFill>
                  <a:schemeClr val="tx1">
                    <a:lumMod val="95000"/>
                    <a:lumOff val="5000"/>
                  </a:schemeClr>
                </a:solidFill>
                <a:latin typeface="Century Gothic" panose="020B0502020202020204" pitchFamily="34" charset="0"/>
              </a:rPr>
              <a:t>.</a:t>
            </a:r>
          </a:p>
          <a:p>
            <a:pPr marL="0" indent="0">
              <a:buNone/>
            </a:pPr>
            <a:endParaRPr lang="fr-FR" dirty="0"/>
          </a:p>
          <a:p>
            <a:endParaRPr lang="fr-FR" dirty="0"/>
          </a:p>
        </p:txBody>
      </p:sp>
      <p:pic>
        <p:nvPicPr>
          <p:cNvPr id="6" name="Image 5">
            <a:extLst>
              <a:ext uri="{FF2B5EF4-FFF2-40B4-BE49-F238E27FC236}">
                <a16:creationId xmlns:a16="http://schemas.microsoft.com/office/drawing/2014/main" id="{AE66635B-C1ED-6941-A00C-2B66D138CB9F}"/>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20382" y="2807732"/>
            <a:ext cx="2107526" cy="1865868"/>
          </a:xfrm>
          <a:prstGeom prst="rect">
            <a:avLst/>
          </a:prstGeom>
          <a:effectLst>
            <a:softEdge rad="114300"/>
          </a:effectLst>
        </p:spPr>
      </p:pic>
    </p:spTree>
    <p:extLst>
      <p:ext uri="{BB962C8B-B14F-4D97-AF65-F5344CB8AC3E}">
        <p14:creationId xmlns:p14="http://schemas.microsoft.com/office/powerpoint/2010/main" val="3147130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CD7E7E-E7D0-2A48-9F7E-1412039F4AB8}"/>
              </a:ext>
            </a:extLst>
          </p:cNvPr>
          <p:cNvSpPr/>
          <p:nvPr/>
        </p:nvSpPr>
        <p:spPr>
          <a:xfrm>
            <a:off x="3589607" y="1908076"/>
            <a:ext cx="8155640" cy="2862322"/>
          </a:xfrm>
          <a:prstGeom prst="rect">
            <a:avLst/>
          </a:prstGeom>
        </p:spPr>
        <p:txBody>
          <a:bodyPr wrap="square">
            <a:spAutoFit/>
          </a:bodyPr>
          <a:lstStyle/>
          <a:p>
            <a:r>
              <a:rPr lang="fr-CH" sz="3600" dirty="0">
                <a:solidFill>
                  <a:schemeClr val="tx1">
                    <a:lumMod val="95000"/>
                    <a:lumOff val="5000"/>
                  </a:schemeClr>
                </a:solidFill>
                <a:latin typeface="Century Gothic" panose="020B0502020202020204" pitchFamily="34" charset="0"/>
              </a:rPr>
              <a:t>2. Éliminer certaines hypothèses de départ. </a:t>
            </a:r>
          </a:p>
          <a:p>
            <a:r>
              <a:rPr lang="fr-CH" sz="3600" dirty="0">
                <a:solidFill>
                  <a:schemeClr val="tx1">
                    <a:lumMod val="95000"/>
                    <a:lumOff val="5000"/>
                  </a:schemeClr>
                </a:solidFill>
                <a:latin typeface="Century Gothic" panose="020B0502020202020204" pitchFamily="34" charset="0"/>
              </a:rPr>
              <a:t>Vérifier ma compréhension en fonction de la logique globale du texte.  </a:t>
            </a:r>
            <a:endParaRPr lang="fr-FR" sz="3600" dirty="0">
              <a:solidFill>
                <a:schemeClr val="tx1">
                  <a:lumMod val="95000"/>
                  <a:lumOff val="5000"/>
                </a:schemeClr>
              </a:solidFill>
              <a:latin typeface="Century Gothic" panose="020B0502020202020204" pitchFamily="34" charset="0"/>
            </a:endParaRPr>
          </a:p>
        </p:txBody>
      </p:sp>
      <p:pic>
        <p:nvPicPr>
          <p:cNvPr id="4" name="Image 3">
            <a:extLst>
              <a:ext uri="{FF2B5EF4-FFF2-40B4-BE49-F238E27FC236}">
                <a16:creationId xmlns:a16="http://schemas.microsoft.com/office/drawing/2014/main" id="{603CC066-667F-BD49-80A5-7E8FAAFF80B8}"/>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20382" y="2807732"/>
            <a:ext cx="2107526" cy="1865868"/>
          </a:xfrm>
          <a:prstGeom prst="rect">
            <a:avLst/>
          </a:prstGeom>
          <a:effectLst>
            <a:softEdge rad="114300"/>
          </a:effectLst>
        </p:spPr>
      </p:pic>
    </p:spTree>
    <p:extLst>
      <p:ext uri="{BB962C8B-B14F-4D97-AF65-F5344CB8AC3E}">
        <p14:creationId xmlns:p14="http://schemas.microsoft.com/office/powerpoint/2010/main" val="3209986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229D30-2990-F949-8FD8-CBA8B4771C36}"/>
              </a:ext>
            </a:extLst>
          </p:cNvPr>
          <p:cNvSpPr>
            <a:spLocks noGrp="1"/>
          </p:cNvSpPr>
          <p:nvPr>
            <p:ph type="title"/>
          </p:nvPr>
        </p:nvSpPr>
        <p:spPr>
          <a:xfrm>
            <a:off x="314815" y="3074730"/>
            <a:ext cx="2285881" cy="782305"/>
          </a:xfrm>
        </p:spPr>
        <p:txBody>
          <a:bodyPr anchor="b">
            <a:normAutofit fontScale="90000"/>
          </a:bodyPr>
          <a:lstStyle/>
          <a:p>
            <a:r>
              <a:rPr lang="fr-FR" dirty="0">
                <a:solidFill>
                  <a:schemeClr val="tx1">
                    <a:lumMod val="95000"/>
                    <a:lumOff val="5000"/>
                  </a:schemeClr>
                </a:solidFill>
                <a:latin typeface="Century Gothic" panose="020B0502020202020204" pitchFamily="34" charset="0"/>
              </a:rPr>
              <a:t>Exemple</a:t>
            </a:r>
            <a:br>
              <a:rPr lang="fr-FR" dirty="0">
                <a:solidFill>
                  <a:schemeClr val="tx1">
                    <a:lumMod val="65000"/>
                    <a:lumOff val="35000"/>
                  </a:schemeClr>
                </a:solidFill>
                <a:latin typeface="Century Gothic" panose="020B0502020202020204" pitchFamily="34" charset="0"/>
              </a:rPr>
            </a:br>
            <a:br>
              <a:rPr lang="fr-FR" dirty="0">
                <a:solidFill>
                  <a:schemeClr val="tx1">
                    <a:lumMod val="65000"/>
                    <a:lumOff val="35000"/>
                  </a:schemeClr>
                </a:solidFill>
                <a:latin typeface="Century Gothic" panose="020B0502020202020204" pitchFamily="34" charset="0"/>
              </a:rPr>
            </a:br>
            <a:br>
              <a:rPr lang="fr-FR" dirty="0">
                <a:solidFill>
                  <a:schemeClr val="tx1">
                    <a:lumMod val="65000"/>
                    <a:lumOff val="35000"/>
                  </a:schemeClr>
                </a:solidFill>
                <a:latin typeface="Century Gothic" panose="020B0502020202020204" pitchFamily="34" charset="0"/>
              </a:rPr>
            </a:br>
            <a:endParaRPr lang="fr-FR" dirty="0">
              <a:solidFill>
                <a:schemeClr val="tx1">
                  <a:lumMod val="65000"/>
                  <a:lumOff val="35000"/>
                </a:schemeClr>
              </a:solidFill>
              <a:latin typeface="Century Gothic" panose="020B0502020202020204" pitchFamily="34" charset="0"/>
            </a:endParaRPr>
          </a:p>
        </p:txBody>
      </p:sp>
      <p:sp>
        <p:nvSpPr>
          <p:cNvPr id="3" name="Espace réservé du contenu 2">
            <a:extLst>
              <a:ext uri="{FF2B5EF4-FFF2-40B4-BE49-F238E27FC236}">
                <a16:creationId xmlns:a16="http://schemas.microsoft.com/office/drawing/2014/main" id="{42ABEA28-BC87-CA48-8869-254BDBA0DA3F}"/>
              </a:ext>
            </a:extLst>
          </p:cNvPr>
          <p:cNvSpPr>
            <a:spLocks noGrp="1"/>
          </p:cNvSpPr>
          <p:nvPr>
            <p:ph idx="1"/>
          </p:nvPr>
        </p:nvSpPr>
        <p:spPr>
          <a:xfrm>
            <a:off x="3680162" y="820272"/>
            <a:ext cx="6713552" cy="5244352"/>
          </a:xfrm>
        </p:spPr>
        <p:txBody>
          <a:bodyPr anchor="t">
            <a:normAutofit/>
          </a:bodyPr>
          <a:lstStyle/>
          <a:p>
            <a:pPr marL="0" indent="0">
              <a:lnSpc>
                <a:spcPct val="100000"/>
              </a:lnSpc>
              <a:buNone/>
            </a:pPr>
            <a:endParaRPr lang="fr-CH" sz="2200" i="1" dirty="0">
              <a:latin typeface="Century Gothic" panose="020B0502020202020204" pitchFamily="34" charset="0"/>
              <a:cs typeface="Arial" panose="020B0604020202020204" pitchFamily="34" charset="0"/>
            </a:endParaRPr>
          </a:p>
          <a:p>
            <a:pPr marL="0" indent="0">
              <a:lnSpc>
                <a:spcPct val="100000"/>
              </a:lnSpc>
              <a:buNone/>
            </a:pPr>
            <a:endParaRPr lang="fr-CH" sz="2200" i="1" dirty="0">
              <a:solidFill>
                <a:schemeClr val="tx1">
                  <a:lumMod val="95000"/>
                  <a:lumOff val="5000"/>
                </a:schemeClr>
              </a:solidFill>
              <a:latin typeface="Century Gothic" panose="020B0502020202020204" pitchFamily="34" charset="0"/>
              <a:cs typeface="Arial" panose="020B0604020202020204" pitchFamily="34" charset="0"/>
            </a:endParaRPr>
          </a:p>
          <a:p>
            <a:pPr marL="0" indent="0" algn="just">
              <a:lnSpc>
                <a:spcPct val="100000"/>
              </a:lnSpc>
              <a:buNone/>
            </a:pPr>
            <a:r>
              <a:rPr lang="fr-CH" sz="3200" dirty="0">
                <a:solidFill>
                  <a:schemeClr val="tx1">
                    <a:lumMod val="95000"/>
                    <a:lumOff val="5000"/>
                  </a:schemeClr>
                </a:solidFill>
                <a:latin typeface="Century Gothic" panose="020B0502020202020204" pitchFamily="34" charset="0"/>
                <a:cs typeface="Arial" panose="020B0604020202020204" pitchFamily="34" charset="0"/>
              </a:rPr>
              <a:t>La petite balle danse pendant des heures au-dessus du filet. D’un côté et de l’autre de la table, Alan et Loïc travaillent leur service, leur revers et leur coup droit. Les jeux olympiques approchent…</a:t>
            </a:r>
          </a:p>
          <a:p>
            <a:pPr marL="0" indent="0">
              <a:lnSpc>
                <a:spcPct val="100000"/>
              </a:lnSpc>
              <a:buNone/>
            </a:pPr>
            <a:endParaRPr lang="fr-CH" sz="2200" dirty="0"/>
          </a:p>
        </p:txBody>
      </p:sp>
      <p:pic>
        <p:nvPicPr>
          <p:cNvPr id="5" name="Image 4">
            <a:extLst>
              <a:ext uri="{FF2B5EF4-FFF2-40B4-BE49-F238E27FC236}">
                <a16:creationId xmlns:a16="http://schemas.microsoft.com/office/drawing/2014/main" id="{420D92C9-46B4-E844-ABFB-479CCE47DF85}"/>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20382" y="2807732"/>
            <a:ext cx="2107526" cy="1865868"/>
          </a:xfrm>
          <a:prstGeom prst="rect">
            <a:avLst/>
          </a:prstGeom>
          <a:effectLst>
            <a:softEdge rad="114300"/>
          </a:effectLst>
        </p:spPr>
      </p:pic>
    </p:spTree>
    <p:extLst>
      <p:ext uri="{BB962C8B-B14F-4D97-AF65-F5344CB8AC3E}">
        <p14:creationId xmlns:p14="http://schemas.microsoft.com/office/powerpoint/2010/main" val="380601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C9AD5820-E1DB-0445-8BB7-F901544C3642}"/>
              </a:ext>
            </a:extLst>
          </p:cNvPr>
          <p:cNvSpPr/>
          <p:nvPr/>
        </p:nvSpPr>
        <p:spPr>
          <a:xfrm>
            <a:off x="1787339" y="744071"/>
            <a:ext cx="9623612" cy="514374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r>
              <a:rPr lang="fr-CH" sz="2400" dirty="0">
                <a:solidFill>
                  <a:schemeClr val="tx1">
                    <a:lumMod val="95000"/>
                    <a:lumOff val="5000"/>
                  </a:schemeClr>
                </a:solidFill>
                <a:latin typeface="Century Gothic" panose="020B0502020202020204" pitchFamily="34" charset="0"/>
                <a:cs typeface="Arial" panose="020B0604020202020204" pitchFamily="34" charset="0"/>
              </a:rPr>
              <a:t>Après une première lecture : que font Alan et Loïc ?</a:t>
            </a:r>
          </a:p>
          <a:p>
            <a:endParaRPr lang="fr-CH" sz="2400" dirty="0">
              <a:solidFill>
                <a:schemeClr val="tx1">
                  <a:lumMod val="95000"/>
                  <a:lumOff val="5000"/>
                </a:schemeClr>
              </a:solidFill>
              <a:latin typeface="Century Gothic" panose="020B0502020202020204" pitchFamily="34" charset="0"/>
              <a:cs typeface="Arial" panose="020B0604020202020204" pitchFamily="34" charset="0"/>
            </a:endParaRPr>
          </a:p>
          <a:p>
            <a:r>
              <a:rPr lang="fr-CH" sz="2400" dirty="0">
                <a:solidFill>
                  <a:schemeClr val="tx1">
                    <a:lumMod val="95000"/>
                    <a:lumOff val="5000"/>
                  </a:schemeClr>
                </a:solidFill>
                <a:latin typeface="Century Gothic" panose="020B0502020202020204" pitchFamily="34" charset="0"/>
                <a:cs typeface="Arial" panose="020B0604020202020204" pitchFamily="34" charset="0"/>
              </a:rPr>
              <a:t>Et après une deuxième lecture ?</a:t>
            </a:r>
          </a:p>
          <a:p>
            <a:endParaRPr lang="fr-CH" sz="2400" dirty="0">
              <a:solidFill>
                <a:schemeClr val="tx1">
                  <a:lumMod val="95000"/>
                  <a:lumOff val="5000"/>
                </a:schemeClr>
              </a:solidFill>
              <a:latin typeface="Century Gothic" panose="020B0502020202020204" pitchFamily="34" charset="0"/>
              <a:cs typeface="Arial" panose="020B0604020202020204" pitchFamily="34" charset="0"/>
            </a:endParaRPr>
          </a:p>
          <a:p>
            <a:r>
              <a:rPr lang="fr-CH" sz="2400" dirty="0">
                <a:solidFill>
                  <a:schemeClr val="tx1">
                    <a:lumMod val="95000"/>
                    <a:lumOff val="5000"/>
                  </a:schemeClr>
                </a:solidFill>
                <a:latin typeface="Century Gothic" panose="020B0502020202020204" pitchFamily="34" charset="0"/>
                <a:cs typeface="Arial" panose="020B0604020202020204" pitchFamily="34" charset="0"/>
              </a:rPr>
              <a:t>Quels indices et quelles informations me permettent de comprendre ce texte ?</a:t>
            </a:r>
          </a:p>
          <a:p>
            <a:pPr algn="ctr"/>
            <a:endParaRPr lang="fr-FR" dirty="0"/>
          </a:p>
        </p:txBody>
      </p:sp>
    </p:spTree>
    <p:extLst>
      <p:ext uri="{BB962C8B-B14F-4D97-AF65-F5344CB8AC3E}">
        <p14:creationId xmlns:p14="http://schemas.microsoft.com/office/powerpoint/2010/main" val="3026087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ulle ronde 3">
            <a:extLst>
              <a:ext uri="{FF2B5EF4-FFF2-40B4-BE49-F238E27FC236}">
                <a16:creationId xmlns:a16="http://schemas.microsoft.com/office/drawing/2014/main" id="{F4C6BE05-2D8F-E94D-AB52-4F171FBC9BDA}"/>
              </a:ext>
            </a:extLst>
          </p:cNvPr>
          <p:cNvSpPr/>
          <p:nvPr/>
        </p:nvSpPr>
        <p:spPr>
          <a:xfrm>
            <a:off x="3198968" y="2005625"/>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a:solidFill>
                  <a:schemeClr val="tx1">
                    <a:lumMod val="95000"/>
                    <a:lumOff val="5000"/>
                  </a:schemeClr>
                </a:solidFill>
                <a:latin typeface="Century Gothic" panose="020B0502020202020204" pitchFamily="34" charset="0"/>
              </a:rPr>
              <a:t>Merci </a:t>
            </a:r>
            <a:r>
              <a:rPr lang="fr-FR" sz="3200" dirty="0">
                <a:solidFill>
                  <a:schemeClr val="tx1">
                    <a:lumMod val="95000"/>
                    <a:lumOff val="5000"/>
                  </a:schemeClr>
                </a:solidFill>
                <a:latin typeface="Century Gothic" panose="020B0502020202020204" pitchFamily="34" charset="0"/>
              </a:rPr>
              <a:t>!</a:t>
            </a:r>
          </a:p>
          <a:p>
            <a:pPr algn="ctr"/>
            <a:endParaRPr lang="fr-FR" dirty="0"/>
          </a:p>
        </p:txBody>
      </p:sp>
    </p:spTree>
    <p:extLst>
      <p:ext uri="{BB962C8B-B14F-4D97-AF65-F5344CB8AC3E}">
        <p14:creationId xmlns:p14="http://schemas.microsoft.com/office/powerpoint/2010/main" val="3493046374"/>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BEJUNE-1585836169-17473</_dlc_DocId>
    <_dlc_DocIdUrl xmlns="849655f3-5e7d-4698-a838-8ae5e1cd2393">
      <Url>https://extranet.hep-bejune.ch/docs/_layouts/15/DocIdRedir.aspx?ID=BEJUNE-1585836169-17473</Url>
      <Description>BEJUNE-1585836169-17473</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3C2A0CF9-E45A-486B-BDBE-F3DE9CFCCC04}"/>
</file>

<file path=customXml/itemProps2.xml><?xml version="1.0" encoding="utf-8"?>
<ds:datastoreItem xmlns:ds="http://schemas.openxmlformats.org/officeDocument/2006/customXml" ds:itemID="{E54644B9-BAE5-409E-B72C-0EEB0DBFD054}"/>
</file>

<file path=customXml/itemProps3.xml><?xml version="1.0" encoding="utf-8"?>
<ds:datastoreItem xmlns:ds="http://schemas.openxmlformats.org/officeDocument/2006/customXml" ds:itemID="{0A37158A-9A14-4039-81CD-2471E2B04C0F}"/>
</file>

<file path=customXml/itemProps4.xml><?xml version="1.0" encoding="utf-8"?>
<ds:datastoreItem xmlns:ds="http://schemas.openxmlformats.org/officeDocument/2006/customXml" ds:itemID="{021D1813-DFA3-4630-BDFE-CC9D68DB7366}"/>
</file>

<file path=docProps/app.xml><?xml version="1.0" encoding="utf-8"?>
<Properties xmlns="http://schemas.openxmlformats.org/officeDocument/2006/extended-properties" xmlns:vt="http://schemas.openxmlformats.org/officeDocument/2006/docPropsVTypes">
  <Template>{0F549C0F-4C84-D446-9ACC-29B3788A83A4}tf10001124</Template>
  <TotalTime>215</TotalTime>
  <Words>411</Words>
  <Application>Microsoft Office PowerPoint</Application>
  <PresentationFormat>Grand écran</PresentationFormat>
  <Paragraphs>97</Paragraphs>
  <Slides>20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Calibri</vt:lpstr>
      <vt:lpstr>Century Gothic</vt:lpstr>
      <vt:lpstr>Corbel</vt:lpstr>
      <vt:lpstr>Wingdings 2</vt:lpstr>
      <vt:lpstr>Cadre</vt:lpstr>
      <vt:lpstr>Les stratégies  en lecture</vt:lpstr>
      <vt:lpstr>Présentation PowerPoint</vt:lpstr>
      <vt:lpstr> </vt:lpstr>
      <vt:lpstr>La compréhension    </vt:lpstr>
      <vt:lpstr>Objectifs</vt:lpstr>
      <vt:lpstr>Plan</vt:lpstr>
      <vt:lpstr>Définition</vt:lpstr>
      <vt:lpstr>Définition</vt:lpstr>
      <vt:lpstr>Et une reconstruction mentale.</vt:lpstr>
      <vt:lpstr>Les étapes  du travail de compréhension</vt:lpstr>
      <vt:lpstr>Présentation PowerPoint</vt:lpstr>
      <vt:lpstr>Réagir  à la perte  de sens</vt:lpstr>
      <vt:lpstr>Présentation PowerPoint</vt:lpstr>
      <vt:lpstr>Les cercles de la relecture</vt:lpstr>
      <vt:lpstr>Présentation PowerPoint</vt:lpstr>
      <vt:lpstr>Les inférences: qu’est-ce que c’est ?</vt:lpstr>
      <vt:lpstr>Présentation PowerPoint</vt:lpstr>
      <vt:lpstr>Exemple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compréhension écrite</dc:title>
  <dc:creator>Virginie Joliat</dc:creator>
  <cp:lastModifiedBy>Girard Anaïs</cp:lastModifiedBy>
  <cp:revision>31</cp:revision>
  <dcterms:created xsi:type="dcterms:W3CDTF">2021-12-07T14:11:47Z</dcterms:created>
  <dcterms:modified xsi:type="dcterms:W3CDTF">2025-12-01T15:20:00Z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1de2180f-efdf-4dc0-9e80-c9d3c0416675</vt:lpwstr>
  </property>
</Properties>
</file>